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313" r:id="rId4"/>
    <p:sldId id="268" r:id="rId5"/>
    <p:sldId id="285" r:id="rId6"/>
    <p:sldId id="284" r:id="rId7"/>
    <p:sldId id="286" r:id="rId8"/>
    <p:sldId id="287" r:id="rId9"/>
    <p:sldId id="299" r:id="rId10"/>
    <p:sldId id="309" r:id="rId11"/>
    <p:sldId id="310" r:id="rId12"/>
    <p:sldId id="288" r:id="rId13"/>
    <p:sldId id="293" r:id="rId14"/>
    <p:sldId id="294" r:id="rId15"/>
    <p:sldId id="292" r:id="rId16"/>
    <p:sldId id="301" r:id="rId17"/>
    <p:sldId id="307" r:id="rId18"/>
    <p:sldId id="303" r:id="rId19"/>
    <p:sldId id="306" r:id="rId20"/>
    <p:sldId id="304" r:id="rId21"/>
    <p:sldId id="298" r:id="rId22"/>
    <p:sldId id="291" r:id="rId23"/>
    <p:sldId id="295" r:id="rId24"/>
    <p:sldId id="300" r:id="rId25"/>
    <p:sldId id="297" r:id="rId26"/>
    <p:sldId id="283" r:id="rId27"/>
    <p:sldId id="312" r:id="rId28"/>
    <p:sldId id="311" r:id="rId29"/>
    <p:sldId id="308" r:id="rId30"/>
  </p:sldIdLst>
  <p:sldSz cx="12192000" cy="6858000"/>
  <p:notesSz cx="6858000" cy="9144000"/>
  <p:embeddedFontLst>
    <p:embeddedFont>
      <p:font typeface="Arial Nova" panose="020B050402020202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D953"/>
    <a:srgbClr val="34AF27"/>
    <a:srgbClr val="5D7F60"/>
    <a:srgbClr val="B1A295"/>
    <a:srgbClr val="C8BDB4"/>
    <a:srgbClr val="9299A2"/>
    <a:srgbClr val="AA7E47"/>
    <a:srgbClr val="0E6F50"/>
    <a:srgbClr val="7F766A"/>
    <a:srgbClr val="DDAC7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8797" autoAdjust="0"/>
  </p:normalViewPr>
  <p:slideViewPr>
    <p:cSldViewPr snapToGrid="0" showGuides="1">
      <p:cViewPr>
        <p:scale>
          <a:sx n="50" d="100"/>
          <a:sy n="50" d="100"/>
        </p:scale>
        <p:origin x="110" y="6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 page :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437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37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Marc, </a:t>
            </a:r>
          </a:p>
          <a:p>
            <a:r>
              <a:rPr lang="en-US" altLang="ko-KR" dirty="0"/>
              <a:t>you don’t’ need to explain everything. Just show them we did </a:t>
            </a:r>
            <a:r>
              <a:rPr lang="en-US" altLang="ko-KR" dirty="0" err="1"/>
              <a:t>Userstories</a:t>
            </a:r>
            <a:r>
              <a:rPr lang="en-US" altLang="ko-KR" dirty="0"/>
              <a:t>, and </a:t>
            </a:r>
            <a:r>
              <a:rPr lang="en-US" altLang="ko-KR" dirty="0" err="1"/>
              <a:t>Uscases</a:t>
            </a:r>
            <a:r>
              <a:rPr lang="en-US" altLang="ko-KR" dirty="0"/>
              <a:t> both.</a:t>
            </a:r>
          </a:p>
          <a:p>
            <a:r>
              <a:rPr lang="en-US" altLang="ko-KR" dirty="0"/>
              <a:t>Basically the contents of Users stories are same with Use cases.</a:t>
            </a:r>
          </a:p>
          <a:p>
            <a:r>
              <a:rPr lang="en-US" altLang="ko-KR" dirty="0"/>
              <a:t>So you can just read 1 or 2 cases of user story and acceptance criteria, and you can just say, </a:t>
            </a:r>
          </a:p>
          <a:p>
            <a:r>
              <a:rPr lang="en-US" altLang="ko-KR" dirty="0"/>
              <a:t>We don’t have much time, so if you want to se more details of </a:t>
            </a:r>
            <a:r>
              <a:rPr lang="en-US" altLang="ko-KR" dirty="0" err="1"/>
              <a:t>Userstory</a:t>
            </a:r>
            <a:r>
              <a:rPr lang="en-US" altLang="ko-KR" dirty="0"/>
              <a:t>, you can access with this link ( right side) or </a:t>
            </a:r>
            <a:r>
              <a:rPr lang="en-US" altLang="ko-KR" dirty="0" err="1"/>
              <a:t>github</a:t>
            </a:r>
            <a:r>
              <a:rPr lang="en-US" altLang="ko-KR" dirty="0"/>
              <a:t> easily.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6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can mention about our issue about external databases.</a:t>
            </a:r>
          </a:p>
          <a:p>
            <a:endParaRPr lang="en-US" altLang="ko-KR" dirty="0"/>
          </a:p>
          <a:p>
            <a:r>
              <a:rPr lang="en-US" altLang="ko-KR" dirty="0"/>
              <a:t>We tired to use CIMA database which is presented by </a:t>
            </a:r>
            <a:r>
              <a:rPr lang="en-US" altLang="ko-KR" dirty="0" err="1"/>
              <a:t>Spainish</a:t>
            </a:r>
            <a:r>
              <a:rPr lang="en-US" altLang="ko-KR" dirty="0"/>
              <a:t> government.</a:t>
            </a:r>
          </a:p>
          <a:p>
            <a:r>
              <a:rPr lang="en-US" altLang="ko-KR" dirty="0"/>
              <a:t>But there are no elements we need so We found another Database </a:t>
            </a:r>
            <a:r>
              <a:rPr lang="en-US" altLang="ko-KR" dirty="0" err="1"/>
              <a:t>api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 are checking that there are compulsory elements in new DB.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73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DB model not modified yet!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8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717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717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07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71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01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4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520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873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21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140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66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100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83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1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77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27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23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1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Marc, </a:t>
            </a:r>
          </a:p>
          <a:p>
            <a:r>
              <a:rPr lang="en-US" altLang="ko-KR" dirty="0"/>
              <a:t>you don’t’ need to explain everything. Just show them we did </a:t>
            </a:r>
            <a:r>
              <a:rPr lang="en-US" altLang="ko-KR" dirty="0" err="1"/>
              <a:t>Userstories</a:t>
            </a:r>
            <a:r>
              <a:rPr lang="en-US" altLang="ko-KR" dirty="0"/>
              <a:t>, and </a:t>
            </a:r>
            <a:r>
              <a:rPr lang="en-US" altLang="ko-KR" dirty="0" err="1"/>
              <a:t>Uscases</a:t>
            </a:r>
            <a:r>
              <a:rPr lang="en-US" altLang="ko-KR" dirty="0"/>
              <a:t> both.</a:t>
            </a:r>
          </a:p>
          <a:p>
            <a:r>
              <a:rPr lang="en-US" altLang="ko-KR" dirty="0"/>
              <a:t>Basically the contents of Users stories are same with Use cases.</a:t>
            </a:r>
          </a:p>
          <a:p>
            <a:r>
              <a:rPr lang="en-US" altLang="ko-KR" dirty="0"/>
              <a:t>So you can just read 1 or 2 cases of user story and acceptance criteria, and you can just say, </a:t>
            </a:r>
          </a:p>
          <a:p>
            <a:r>
              <a:rPr lang="en-US" altLang="ko-KR" dirty="0"/>
              <a:t>We don’t have much time, so if you want to se more details of </a:t>
            </a:r>
            <a:r>
              <a:rPr lang="en-US" altLang="ko-KR" dirty="0" err="1"/>
              <a:t>Userstory</a:t>
            </a:r>
            <a:r>
              <a:rPr lang="en-US" altLang="ko-KR" dirty="0"/>
              <a:t>, you can access with this link ( right side) or </a:t>
            </a:r>
            <a:r>
              <a:rPr lang="en-US" altLang="ko-KR" dirty="0" err="1"/>
              <a:t>github</a:t>
            </a:r>
            <a:r>
              <a:rPr lang="en-US" altLang="ko-KR" dirty="0"/>
              <a:t> easily.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239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jpe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516547-0A23-420C-8C75-75A89B1E2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65" y="1918"/>
            <a:ext cx="10139424" cy="6862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2997212" y="2545339"/>
            <a:ext cx="65598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>
                <a:solidFill>
                  <a:schemeClr val="bg1"/>
                </a:solidFill>
              </a:rPr>
              <a:t>Medictionary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E7265D34-E2A4-4665-ABC6-7C5387B23802}"/>
              </a:ext>
            </a:extLst>
          </p:cNvPr>
          <p:cNvSpPr/>
          <p:nvPr/>
        </p:nvSpPr>
        <p:spPr>
          <a:xfrm>
            <a:off x="2190307" y="2428376"/>
            <a:ext cx="7842006" cy="1560171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271B37-8D96-4C95-A956-61556E19BC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655589" y="3836"/>
            <a:ext cx="536411" cy="68621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08EDE6-2B2D-44FF-BB27-CF5354C5B8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4195"/>
            <a:ext cx="1516165" cy="6862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AD8E0E-9332-4A07-B126-2F0B29D0FD9C}"/>
              </a:ext>
            </a:extLst>
          </p:cNvPr>
          <p:cNvSpPr txBox="1"/>
          <p:nvPr/>
        </p:nvSpPr>
        <p:spPr>
          <a:xfrm>
            <a:off x="10679471" y="5696789"/>
            <a:ext cx="3025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 err="1">
                <a:solidFill>
                  <a:schemeClr val="bg1"/>
                </a:solidFill>
              </a:rPr>
              <a:t>Jeongyun</a:t>
            </a:r>
            <a:r>
              <a:rPr lang="en-US" altLang="ko-KR" sz="1400" b="1" i="1" dirty="0">
                <a:solidFill>
                  <a:schemeClr val="bg1"/>
                </a:solidFill>
              </a:rPr>
              <a:t> Lee</a:t>
            </a:r>
          </a:p>
          <a:p>
            <a:r>
              <a:rPr lang="en-US" altLang="ko-KR" sz="1400" b="1" i="1" dirty="0" err="1">
                <a:solidFill>
                  <a:schemeClr val="bg1"/>
                </a:solidFill>
              </a:rPr>
              <a:t>Ronnel</a:t>
            </a:r>
            <a:r>
              <a:rPr lang="en-US" altLang="ko-KR" sz="1400" b="1" i="1" dirty="0">
                <a:solidFill>
                  <a:schemeClr val="bg1"/>
                </a:solidFill>
              </a:rPr>
              <a:t> </a:t>
            </a:r>
            <a:r>
              <a:rPr lang="en-US" altLang="ko-KR" sz="1400" b="1" i="1" dirty="0" err="1">
                <a:solidFill>
                  <a:schemeClr val="bg1"/>
                </a:solidFill>
              </a:rPr>
              <a:t>Mattew</a:t>
            </a:r>
            <a:endParaRPr lang="en-US" altLang="ko-KR" sz="1400" b="1" i="1" dirty="0">
              <a:solidFill>
                <a:schemeClr val="bg1"/>
              </a:solidFill>
            </a:endParaRPr>
          </a:p>
          <a:p>
            <a:r>
              <a:rPr lang="en-US" altLang="ko-KR" sz="1400" b="1" i="1" dirty="0" err="1">
                <a:solidFill>
                  <a:schemeClr val="bg1"/>
                </a:solidFill>
              </a:rPr>
              <a:t>Eyad</a:t>
            </a:r>
            <a:r>
              <a:rPr lang="en-US" altLang="ko-KR" sz="1400" b="1" i="1" dirty="0">
                <a:solidFill>
                  <a:schemeClr val="bg1"/>
                </a:solidFill>
              </a:rPr>
              <a:t> Al </a:t>
            </a:r>
            <a:r>
              <a:rPr lang="en-US" altLang="ko-KR" sz="1400" b="1" i="1" dirty="0" err="1">
                <a:solidFill>
                  <a:schemeClr val="bg1"/>
                </a:solidFill>
              </a:rPr>
              <a:t>Hafi</a:t>
            </a:r>
            <a:endParaRPr lang="en-US" altLang="ko-KR" sz="1400" b="1" i="1" dirty="0">
              <a:solidFill>
                <a:schemeClr val="bg1"/>
              </a:solidFill>
            </a:endParaRPr>
          </a:p>
          <a:p>
            <a:r>
              <a:rPr lang="en-US" altLang="ko-KR" sz="1400" b="1" i="1" dirty="0">
                <a:solidFill>
                  <a:schemeClr val="bg1"/>
                </a:solidFill>
              </a:rPr>
              <a:t>Marc Visa</a:t>
            </a:r>
          </a:p>
        </p:txBody>
      </p:sp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770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03. Use cases &amp; User stories</a:t>
            </a:r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4F1BB2B-0C38-466B-82E9-1EF9BCB15127}"/>
              </a:ext>
            </a:extLst>
          </p:cNvPr>
          <p:cNvGrpSpPr/>
          <p:nvPr/>
        </p:nvGrpSpPr>
        <p:grpSpPr>
          <a:xfrm>
            <a:off x="3826842" y="6585503"/>
            <a:ext cx="1991251" cy="265027"/>
            <a:chOff x="1788160" y="6648440"/>
            <a:chExt cx="1894380" cy="2003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A63AE-875B-44F9-9734-EB5E0E1B2651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B2E28C5-F760-437B-B4FD-3287708E4AD3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5B2CE62-EA4D-4D10-AB43-370F01F19D0F}"/>
              </a:ext>
            </a:extLst>
          </p:cNvPr>
          <p:cNvGrpSpPr/>
          <p:nvPr/>
        </p:nvGrpSpPr>
        <p:grpSpPr>
          <a:xfrm>
            <a:off x="2667223" y="6589915"/>
            <a:ext cx="1776113" cy="267317"/>
            <a:chOff x="1788160" y="6657014"/>
            <a:chExt cx="1788160" cy="19778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CBDB92-3681-40EE-B30E-10384D0567BF}"/>
                </a:ext>
              </a:extLst>
            </p:cNvPr>
            <p:cNvSpPr txBox="1"/>
            <p:nvPr/>
          </p:nvSpPr>
          <p:spPr>
            <a:xfrm>
              <a:off x="1788160" y="6657014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CF8E1BB-0728-4402-85EC-3A1EC408A4E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89F5E35-72FA-4656-84DE-0727202699E6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2418A3-8C3C-4975-B8A3-52BD71078B96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9DC3487-D158-4953-BCB5-B0A82CF93CE8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EDC2D7E-996A-4EA6-998A-FF8C8C3E9AE7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706DDEB-2D93-42EE-BC4B-6258DC5619F9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6B01952-DA0A-49A0-8FE6-373A5FFEEE57}"/>
              </a:ext>
            </a:extLst>
          </p:cNvPr>
          <p:cNvSpPr txBox="1"/>
          <p:nvPr/>
        </p:nvSpPr>
        <p:spPr>
          <a:xfrm>
            <a:off x="8063509" y="1553412"/>
            <a:ext cx="2571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User Stories</a:t>
            </a:r>
            <a:endParaRPr lang="ko-KR" altLang="en-US" sz="3200" b="1" i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192D6D4-9A81-464A-A9AA-F53F68DF2143}"/>
              </a:ext>
            </a:extLst>
          </p:cNvPr>
          <p:cNvCxnSpPr/>
          <p:nvPr/>
        </p:nvCxnSpPr>
        <p:spPr>
          <a:xfrm>
            <a:off x="7827415" y="2191488"/>
            <a:ext cx="568773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EA03E347-D08C-4E0D-A563-D9CC66EA9424}"/>
              </a:ext>
            </a:extLst>
          </p:cNvPr>
          <p:cNvSpPr txBox="1"/>
          <p:nvPr/>
        </p:nvSpPr>
        <p:spPr>
          <a:xfrm>
            <a:off x="8113347" y="2816917"/>
            <a:ext cx="3368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https://docs.google.com/document/d/178I4GFFEglWldp21qo7pgHYZH8e5FPbbvAqB-eMqFPQ/edit?usp=sharing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0D9023-0DB3-4BB5-88DB-75DA8B597C5C}"/>
              </a:ext>
            </a:extLst>
          </p:cNvPr>
          <p:cNvGrpSpPr/>
          <p:nvPr/>
        </p:nvGrpSpPr>
        <p:grpSpPr>
          <a:xfrm>
            <a:off x="987718" y="1385901"/>
            <a:ext cx="955040" cy="308294"/>
            <a:chOff x="7781932" y="3276084"/>
            <a:chExt cx="955040" cy="30829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925BFA7-8808-41D8-A4FE-CE711334C092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81EBD7-33CE-4259-82C5-7D699DB35409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A1F5F0-6CFF-4064-B0CC-072FC45B974D}"/>
              </a:ext>
            </a:extLst>
          </p:cNvPr>
          <p:cNvGrpSpPr/>
          <p:nvPr/>
        </p:nvGrpSpPr>
        <p:grpSpPr>
          <a:xfrm>
            <a:off x="396462" y="1875013"/>
            <a:ext cx="1546296" cy="316063"/>
            <a:chOff x="7781932" y="3718054"/>
            <a:chExt cx="1546296" cy="31606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64D6E04-1125-4AB5-88B1-15578040BD63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D63FF9-8BEC-44E6-AFE0-70796D59BB06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AC5581D-C644-4FDB-9B57-84214AE521A5}"/>
              </a:ext>
            </a:extLst>
          </p:cNvPr>
          <p:cNvSpPr txBox="1"/>
          <p:nvPr/>
        </p:nvSpPr>
        <p:spPr>
          <a:xfrm>
            <a:off x="8063509" y="1549888"/>
            <a:ext cx="2571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User Stories</a:t>
            </a:r>
            <a:endParaRPr lang="ko-KR" altLang="en-US" sz="3200" b="1" i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A1966-5A73-4F82-A7F5-CFBECCCB6D2D}"/>
              </a:ext>
            </a:extLst>
          </p:cNvPr>
          <p:cNvSpPr txBox="1"/>
          <p:nvPr/>
        </p:nvSpPr>
        <p:spPr>
          <a:xfrm>
            <a:off x="8089364" y="2416807"/>
            <a:ext cx="2419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</a:rPr>
              <a:t>Want to see more?</a:t>
            </a:r>
            <a:endParaRPr lang="ko-KR" altLang="en-US" sz="2000" b="1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1AEF03-D449-4254-8E66-2055927E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958" y="1385901"/>
            <a:ext cx="5429250" cy="2600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CE518D-A739-4429-B074-1E3AF2F3B4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085"/>
          <a:stretch/>
        </p:blipFill>
        <p:spPr>
          <a:xfrm>
            <a:off x="2016633" y="3986226"/>
            <a:ext cx="5543550" cy="9095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585634-3A93-4C6F-A570-C0768BFFA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32" b="35990"/>
          <a:stretch/>
        </p:blipFill>
        <p:spPr>
          <a:xfrm>
            <a:off x="2016633" y="4878097"/>
            <a:ext cx="5543550" cy="171485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1C730D7-BBAE-45BF-B435-DE81D669BCF2}"/>
              </a:ext>
            </a:extLst>
          </p:cNvPr>
          <p:cNvGrpSpPr/>
          <p:nvPr/>
        </p:nvGrpSpPr>
        <p:grpSpPr>
          <a:xfrm>
            <a:off x="987718" y="2228549"/>
            <a:ext cx="955040" cy="308294"/>
            <a:chOff x="7781932" y="3276084"/>
            <a:chExt cx="955040" cy="30829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E008C46-7E24-4356-A3DA-47209B489170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F0E46E-98DA-4A1A-9534-834585160E3B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9DCBDE-A1C5-4C08-AA77-4FCB1570C08B}"/>
              </a:ext>
            </a:extLst>
          </p:cNvPr>
          <p:cNvGrpSpPr/>
          <p:nvPr/>
        </p:nvGrpSpPr>
        <p:grpSpPr>
          <a:xfrm>
            <a:off x="396462" y="2717661"/>
            <a:ext cx="1546296" cy="316063"/>
            <a:chOff x="7781932" y="3718054"/>
            <a:chExt cx="1546296" cy="31606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6BCAF8E-C1DB-4591-A71F-C3F3C88437D7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37DEFB-476F-413D-86E1-32FF5707D92F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4AA90C4-56F3-412F-90E4-F22810F3A293}"/>
              </a:ext>
            </a:extLst>
          </p:cNvPr>
          <p:cNvGrpSpPr/>
          <p:nvPr/>
        </p:nvGrpSpPr>
        <p:grpSpPr>
          <a:xfrm>
            <a:off x="987718" y="3091970"/>
            <a:ext cx="955040" cy="308294"/>
            <a:chOff x="7781932" y="3276084"/>
            <a:chExt cx="955040" cy="30829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2F65845-5FBC-4F2D-8E26-67D78CA70162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B3A873-9D7E-4079-9E03-1D142C691697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50B08E2-02E3-4D25-9F8A-33F51B425CE4}"/>
              </a:ext>
            </a:extLst>
          </p:cNvPr>
          <p:cNvGrpSpPr/>
          <p:nvPr/>
        </p:nvGrpSpPr>
        <p:grpSpPr>
          <a:xfrm>
            <a:off x="396462" y="3581082"/>
            <a:ext cx="1546296" cy="316063"/>
            <a:chOff x="7781932" y="3718054"/>
            <a:chExt cx="1546296" cy="316063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127AA51-D6DB-4094-BA62-F2D1EB9B0FDB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51A016-4884-4250-9452-1CCB5870BB03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FE81750-4879-43CF-800E-472DF2E95D04}"/>
              </a:ext>
            </a:extLst>
          </p:cNvPr>
          <p:cNvGrpSpPr/>
          <p:nvPr/>
        </p:nvGrpSpPr>
        <p:grpSpPr>
          <a:xfrm>
            <a:off x="987718" y="4002255"/>
            <a:ext cx="955040" cy="308294"/>
            <a:chOff x="7781932" y="3276084"/>
            <a:chExt cx="955040" cy="30829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5C0CB29-2C46-4FD2-BD6F-F28B085D1570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63C463-57C2-43DD-920E-C09FE981BF81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74754B5-E64F-4672-9EE3-4A7DCC899130}"/>
              </a:ext>
            </a:extLst>
          </p:cNvPr>
          <p:cNvGrpSpPr/>
          <p:nvPr/>
        </p:nvGrpSpPr>
        <p:grpSpPr>
          <a:xfrm>
            <a:off x="396462" y="4491367"/>
            <a:ext cx="1546296" cy="316063"/>
            <a:chOff x="7781932" y="3718054"/>
            <a:chExt cx="1546296" cy="31606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048EE854-2A44-4F61-81A5-C18784C4BA49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E23BA4-E757-4CF3-8FC5-44EDAE120FDA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1530598-4A61-46A0-A001-DDCFF4B274CE}"/>
              </a:ext>
            </a:extLst>
          </p:cNvPr>
          <p:cNvGrpSpPr/>
          <p:nvPr/>
        </p:nvGrpSpPr>
        <p:grpSpPr>
          <a:xfrm>
            <a:off x="987718" y="4867279"/>
            <a:ext cx="955040" cy="308294"/>
            <a:chOff x="7781932" y="3276084"/>
            <a:chExt cx="955040" cy="308294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3C1898B-6EA9-4C7D-8FB5-603296257799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9D2ED3-BC7C-4A2F-8B76-733867AF1CDD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3A9BDFD-6CF6-4EA5-BAEC-9EE7E4092522}"/>
              </a:ext>
            </a:extLst>
          </p:cNvPr>
          <p:cNvGrpSpPr/>
          <p:nvPr/>
        </p:nvGrpSpPr>
        <p:grpSpPr>
          <a:xfrm>
            <a:off x="396462" y="5356391"/>
            <a:ext cx="1546296" cy="316063"/>
            <a:chOff x="7781932" y="3718054"/>
            <a:chExt cx="1546296" cy="316063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75034C0-FAB6-42D2-BC95-5111847A1090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FCF4C7-F587-4CF6-85B1-B2DB833CF6E5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A85CFAD-C7F2-453F-BB2D-7724B60542D1}"/>
              </a:ext>
            </a:extLst>
          </p:cNvPr>
          <p:cNvGrpSpPr/>
          <p:nvPr/>
        </p:nvGrpSpPr>
        <p:grpSpPr>
          <a:xfrm>
            <a:off x="987718" y="5671323"/>
            <a:ext cx="955040" cy="308294"/>
            <a:chOff x="7781932" y="3276084"/>
            <a:chExt cx="955040" cy="308294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549E9AC-AEFA-4638-A523-5BE9E90987BE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7158FAF-32CA-4662-B843-3DFEC429989C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38FF6C4-059A-4380-8462-9D837F0B3B08}"/>
              </a:ext>
            </a:extLst>
          </p:cNvPr>
          <p:cNvGrpSpPr/>
          <p:nvPr/>
        </p:nvGrpSpPr>
        <p:grpSpPr>
          <a:xfrm>
            <a:off x="396462" y="6160435"/>
            <a:ext cx="1546296" cy="316063"/>
            <a:chOff x="7781932" y="3718054"/>
            <a:chExt cx="1546296" cy="316063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125BC41-BB15-48ED-A921-4C1B6F15A2F9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F2D0BC-BAEF-4062-B544-0C2761D7EDDE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09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770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03. Use cases &amp; User stories</a:t>
            </a:r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4F1BB2B-0C38-466B-82E9-1EF9BCB15127}"/>
              </a:ext>
            </a:extLst>
          </p:cNvPr>
          <p:cNvGrpSpPr/>
          <p:nvPr/>
        </p:nvGrpSpPr>
        <p:grpSpPr>
          <a:xfrm>
            <a:off x="3826842" y="6585503"/>
            <a:ext cx="1991251" cy="265027"/>
            <a:chOff x="1788160" y="6648440"/>
            <a:chExt cx="1894380" cy="2003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A63AE-875B-44F9-9734-EB5E0E1B2651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B2E28C5-F760-437B-B4FD-3287708E4AD3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5B2CE62-EA4D-4D10-AB43-370F01F19D0F}"/>
              </a:ext>
            </a:extLst>
          </p:cNvPr>
          <p:cNvGrpSpPr/>
          <p:nvPr/>
        </p:nvGrpSpPr>
        <p:grpSpPr>
          <a:xfrm>
            <a:off x="2667223" y="6589915"/>
            <a:ext cx="1776113" cy="267317"/>
            <a:chOff x="1788160" y="6657014"/>
            <a:chExt cx="1788160" cy="19778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CBDB92-3681-40EE-B30E-10384D0567BF}"/>
                </a:ext>
              </a:extLst>
            </p:cNvPr>
            <p:cNvSpPr txBox="1"/>
            <p:nvPr/>
          </p:nvSpPr>
          <p:spPr>
            <a:xfrm>
              <a:off x="1788160" y="6657014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CF8E1BB-0728-4402-85EC-3A1EC408A4E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89F5E35-72FA-4656-84DE-0727202699E6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2418A3-8C3C-4975-B8A3-52BD71078B96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9DC3487-D158-4953-BCB5-B0A82CF93CE8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EDC2D7E-996A-4EA6-998A-FF8C8C3E9AE7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706DDEB-2D93-42EE-BC4B-6258DC5619F9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6B01952-DA0A-49A0-8FE6-373A5FFEEE57}"/>
              </a:ext>
            </a:extLst>
          </p:cNvPr>
          <p:cNvSpPr txBox="1"/>
          <p:nvPr/>
        </p:nvSpPr>
        <p:spPr>
          <a:xfrm>
            <a:off x="8063509" y="1553412"/>
            <a:ext cx="2571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User Stories</a:t>
            </a:r>
            <a:endParaRPr lang="ko-KR" altLang="en-US" sz="3200" b="1" i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192D6D4-9A81-464A-A9AA-F53F68DF2143}"/>
              </a:ext>
            </a:extLst>
          </p:cNvPr>
          <p:cNvCxnSpPr/>
          <p:nvPr/>
        </p:nvCxnSpPr>
        <p:spPr>
          <a:xfrm>
            <a:off x="7827415" y="2191488"/>
            <a:ext cx="568773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EA03E347-D08C-4E0D-A563-D9CC66EA9424}"/>
              </a:ext>
            </a:extLst>
          </p:cNvPr>
          <p:cNvSpPr txBox="1"/>
          <p:nvPr/>
        </p:nvSpPr>
        <p:spPr>
          <a:xfrm>
            <a:off x="8113347" y="2816917"/>
            <a:ext cx="3368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https://docs.google.com/document/d/178I4GFFEglWldp21qo7pgHYZH8e5FPbbvAqB-eMqFPQ/edit?usp=sharing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0D9023-0DB3-4BB5-88DB-75DA8B597C5C}"/>
              </a:ext>
            </a:extLst>
          </p:cNvPr>
          <p:cNvGrpSpPr/>
          <p:nvPr/>
        </p:nvGrpSpPr>
        <p:grpSpPr>
          <a:xfrm>
            <a:off x="987718" y="1385901"/>
            <a:ext cx="955040" cy="308294"/>
            <a:chOff x="7781932" y="3276084"/>
            <a:chExt cx="955040" cy="30829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925BFA7-8808-41D8-A4FE-CE711334C092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81EBD7-33CE-4259-82C5-7D699DB35409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A1F5F0-6CFF-4064-B0CC-072FC45B974D}"/>
              </a:ext>
            </a:extLst>
          </p:cNvPr>
          <p:cNvGrpSpPr/>
          <p:nvPr/>
        </p:nvGrpSpPr>
        <p:grpSpPr>
          <a:xfrm>
            <a:off x="396462" y="1875013"/>
            <a:ext cx="1546296" cy="316063"/>
            <a:chOff x="7781932" y="3718054"/>
            <a:chExt cx="1546296" cy="31606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64D6E04-1125-4AB5-88B1-15578040BD63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D63FF9-8BEC-44E6-AFE0-70796D59BB06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AC5581D-C644-4FDB-9B57-84214AE521A5}"/>
              </a:ext>
            </a:extLst>
          </p:cNvPr>
          <p:cNvSpPr txBox="1"/>
          <p:nvPr/>
        </p:nvSpPr>
        <p:spPr>
          <a:xfrm>
            <a:off x="8063509" y="1549888"/>
            <a:ext cx="2571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User Stories</a:t>
            </a:r>
            <a:endParaRPr lang="ko-KR" altLang="en-US" sz="3200" b="1" i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A1966-5A73-4F82-A7F5-CFBECCCB6D2D}"/>
              </a:ext>
            </a:extLst>
          </p:cNvPr>
          <p:cNvSpPr txBox="1"/>
          <p:nvPr/>
        </p:nvSpPr>
        <p:spPr>
          <a:xfrm>
            <a:off x="8089364" y="2416807"/>
            <a:ext cx="2419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</a:rPr>
              <a:t>Want to see more?</a:t>
            </a:r>
            <a:endParaRPr lang="ko-KR" altLang="en-US" sz="2000" b="1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  <a:ea typeface="+mj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1C730D7-BBAE-45BF-B435-DE81D669BCF2}"/>
              </a:ext>
            </a:extLst>
          </p:cNvPr>
          <p:cNvGrpSpPr/>
          <p:nvPr/>
        </p:nvGrpSpPr>
        <p:grpSpPr>
          <a:xfrm>
            <a:off x="975600" y="2342533"/>
            <a:ext cx="955040" cy="308294"/>
            <a:chOff x="7781932" y="3276084"/>
            <a:chExt cx="955040" cy="30829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E008C46-7E24-4356-A3DA-47209B489170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F0E46E-98DA-4A1A-9534-834585160E3B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9DCBDE-A1C5-4C08-AA77-4FCB1570C08B}"/>
              </a:ext>
            </a:extLst>
          </p:cNvPr>
          <p:cNvGrpSpPr/>
          <p:nvPr/>
        </p:nvGrpSpPr>
        <p:grpSpPr>
          <a:xfrm>
            <a:off x="396462" y="2717661"/>
            <a:ext cx="1546296" cy="316063"/>
            <a:chOff x="7781932" y="3718054"/>
            <a:chExt cx="1546296" cy="31606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6BCAF8E-C1DB-4591-A71F-C3F3C88437D7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37DEFB-476F-413D-86E1-32FF5707D92F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4AA90C4-56F3-412F-90E4-F22810F3A293}"/>
              </a:ext>
            </a:extLst>
          </p:cNvPr>
          <p:cNvGrpSpPr/>
          <p:nvPr/>
        </p:nvGrpSpPr>
        <p:grpSpPr>
          <a:xfrm>
            <a:off x="987718" y="3285010"/>
            <a:ext cx="955040" cy="308294"/>
            <a:chOff x="7781932" y="3276084"/>
            <a:chExt cx="955040" cy="30829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2F65845-5FBC-4F2D-8E26-67D78CA70162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B3A873-9D7E-4079-9E03-1D142C691697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50B08E2-02E3-4D25-9F8A-33F51B425CE4}"/>
              </a:ext>
            </a:extLst>
          </p:cNvPr>
          <p:cNvGrpSpPr/>
          <p:nvPr/>
        </p:nvGrpSpPr>
        <p:grpSpPr>
          <a:xfrm>
            <a:off x="396462" y="3581082"/>
            <a:ext cx="1546296" cy="316063"/>
            <a:chOff x="7781932" y="3718054"/>
            <a:chExt cx="1546296" cy="316063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127AA51-D6DB-4094-BA62-F2D1EB9B0FDB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51A016-4884-4250-9452-1CCB5870BB03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FE81750-4879-43CF-800E-472DF2E95D04}"/>
              </a:ext>
            </a:extLst>
          </p:cNvPr>
          <p:cNvGrpSpPr/>
          <p:nvPr/>
        </p:nvGrpSpPr>
        <p:grpSpPr>
          <a:xfrm>
            <a:off x="987718" y="5069055"/>
            <a:ext cx="955040" cy="308294"/>
            <a:chOff x="7781932" y="3276084"/>
            <a:chExt cx="955040" cy="30829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5C0CB29-2C46-4FD2-BD6F-F28B085D1570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63C463-57C2-43DD-920E-C09FE981BF81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74754B5-E64F-4672-9EE3-4A7DCC899130}"/>
              </a:ext>
            </a:extLst>
          </p:cNvPr>
          <p:cNvGrpSpPr/>
          <p:nvPr/>
        </p:nvGrpSpPr>
        <p:grpSpPr>
          <a:xfrm>
            <a:off x="396462" y="5385447"/>
            <a:ext cx="1546296" cy="316063"/>
            <a:chOff x="7781932" y="3718054"/>
            <a:chExt cx="1546296" cy="31606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048EE854-2A44-4F61-81A5-C18784C4BA49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E23BA4-E757-4CF3-8FC5-44EDAE120FDA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36353A3-26F5-4539-8995-05A91CC7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093" y="1380821"/>
            <a:ext cx="5610225" cy="4295775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0361E495-9986-4409-8D45-778E225AE234}"/>
              </a:ext>
            </a:extLst>
          </p:cNvPr>
          <p:cNvGrpSpPr/>
          <p:nvPr/>
        </p:nvGrpSpPr>
        <p:grpSpPr>
          <a:xfrm>
            <a:off x="987718" y="4047010"/>
            <a:ext cx="955040" cy="308294"/>
            <a:chOff x="7781932" y="3276084"/>
            <a:chExt cx="955040" cy="308294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96FEE885-34BE-4747-A5C3-D5C8B739BEB9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8C40A51-A3E8-4A68-A883-5F7808D98184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61F9D40-1604-4EBA-844E-5CF82CB0B119}"/>
              </a:ext>
            </a:extLst>
          </p:cNvPr>
          <p:cNvGrpSpPr/>
          <p:nvPr/>
        </p:nvGrpSpPr>
        <p:grpSpPr>
          <a:xfrm>
            <a:off x="396462" y="4343082"/>
            <a:ext cx="1546296" cy="316063"/>
            <a:chOff x="7781932" y="3718054"/>
            <a:chExt cx="1546296" cy="316063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EE6AEAB-7798-4552-B857-07C61FDCAE8F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DA243FF-980D-41AE-83BB-74A8CBBB1022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54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799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04. General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AFD9CEA-F9EC-4176-80C9-57B39D02A5D1}"/>
              </a:ext>
            </a:extLst>
          </p:cNvPr>
          <p:cNvGrpSpPr/>
          <p:nvPr/>
        </p:nvGrpSpPr>
        <p:grpSpPr>
          <a:xfrm>
            <a:off x="3826842" y="6585503"/>
            <a:ext cx="1991251" cy="265027"/>
            <a:chOff x="1788160" y="6648440"/>
            <a:chExt cx="1894380" cy="20036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22423-7676-45A7-AADB-1E749ACF3338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8A5D22F-2DF7-4998-9497-8A13E5B57F0C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6AC2D0B-D1FE-4E1F-8063-B358FBF5DE47}"/>
              </a:ext>
            </a:extLst>
          </p:cNvPr>
          <p:cNvGrpSpPr/>
          <p:nvPr/>
        </p:nvGrpSpPr>
        <p:grpSpPr>
          <a:xfrm>
            <a:off x="2667223" y="6589915"/>
            <a:ext cx="1776113" cy="267317"/>
            <a:chOff x="1788160" y="6657014"/>
            <a:chExt cx="1788160" cy="19778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555C9B-AB8B-4CE2-BB24-496CF03AE23F}"/>
                </a:ext>
              </a:extLst>
            </p:cNvPr>
            <p:cNvSpPr txBox="1"/>
            <p:nvPr/>
          </p:nvSpPr>
          <p:spPr>
            <a:xfrm>
              <a:off x="1788160" y="6657014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5A08E41-9F2B-4AD4-8C17-E33E74687335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398C167-FA4C-464D-B98C-EA4B3E773E67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C9D4F6-6662-4F76-883B-D40915E865A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98FDA56-0629-406A-A525-00928AA13CC2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30E0E57-298C-43FC-9316-D1D17591A35D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CCCF8B-3939-4D24-A190-22203FD760FF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FCA8C24-F204-455E-89AB-EB450C9FB1AA}"/>
              </a:ext>
            </a:extLst>
          </p:cNvPr>
          <p:cNvGrpSpPr/>
          <p:nvPr/>
        </p:nvGrpSpPr>
        <p:grpSpPr>
          <a:xfrm>
            <a:off x="5706437" y="6587179"/>
            <a:ext cx="1879598" cy="265027"/>
            <a:chOff x="1788160" y="6648440"/>
            <a:chExt cx="1788160" cy="20036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C203AB1-DA36-4B37-9724-4614E7D98FA1}"/>
                </a:ext>
              </a:extLst>
            </p:cNvPr>
            <p:cNvSpPr txBox="1"/>
            <p:nvPr/>
          </p:nvSpPr>
          <p:spPr>
            <a:xfrm>
              <a:off x="1788160" y="6648440"/>
              <a:ext cx="160157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8A01BA6E-048C-4D9B-B6B6-82577C71C1C3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7D1A721-034B-4537-8365-7BF57313E715}"/>
              </a:ext>
            </a:extLst>
          </p:cNvPr>
          <p:cNvSpPr/>
          <p:nvPr/>
        </p:nvSpPr>
        <p:spPr>
          <a:xfrm>
            <a:off x="463195" y="1491540"/>
            <a:ext cx="4192881" cy="49047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1E2C667-BC92-4908-967A-AEEAE2F95F4F}"/>
              </a:ext>
            </a:extLst>
          </p:cNvPr>
          <p:cNvSpPr/>
          <p:nvPr/>
        </p:nvSpPr>
        <p:spPr>
          <a:xfrm>
            <a:off x="7881103" y="1416333"/>
            <a:ext cx="4192881" cy="49047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676B3E8-CC1E-4987-8D78-CDEB870DB5D9}"/>
              </a:ext>
            </a:extLst>
          </p:cNvPr>
          <p:cNvSpPr txBox="1"/>
          <p:nvPr/>
        </p:nvSpPr>
        <p:spPr>
          <a:xfrm>
            <a:off x="1226508" y="1550272"/>
            <a:ext cx="254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4000" dirty="0"/>
              <a:t>Front - end</a:t>
            </a:r>
            <a:endParaRPr lang="ko-KR" altLang="en-US" sz="4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AC4F6C-1B8B-4BF4-AE90-A63EDD934D98}"/>
              </a:ext>
            </a:extLst>
          </p:cNvPr>
          <p:cNvSpPr txBox="1"/>
          <p:nvPr/>
        </p:nvSpPr>
        <p:spPr>
          <a:xfrm>
            <a:off x="8588506" y="1550272"/>
            <a:ext cx="2113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</a:rPr>
              <a:t>Back-end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6395E21-D538-466D-9BD0-8727221E1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84" y="2748192"/>
            <a:ext cx="2646303" cy="707886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C39E3A7-406B-460A-A939-E169D798FF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2281" y="2804377"/>
            <a:ext cx="2361398" cy="88530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1B42B97A-BDB8-4B54-B257-C565C9BD4F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64" y="3777315"/>
            <a:ext cx="2422515" cy="822528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41756026-DF82-43F5-82E5-9984454753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22" y="2258158"/>
            <a:ext cx="634827" cy="634827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4D57C34F-1226-4332-A990-98C9A2C38B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30008" y="4693104"/>
            <a:ext cx="634827" cy="63482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95833B5-9145-4F40-B394-779CFC5C8386}"/>
              </a:ext>
            </a:extLst>
          </p:cNvPr>
          <p:cNvSpPr txBox="1"/>
          <p:nvPr/>
        </p:nvSpPr>
        <p:spPr>
          <a:xfrm>
            <a:off x="5358228" y="1642605"/>
            <a:ext cx="1279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800" dirty="0"/>
              <a:t>Request</a:t>
            </a:r>
            <a:endParaRPr lang="en-US" altLang="ko-KR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B1ADD35-F39F-4326-86C3-35DD7C602026}"/>
              </a:ext>
            </a:extLst>
          </p:cNvPr>
          <p:cNvSpPr txBox="1"/>
          <p:nvPr/>
        </p:nvSpPr>
        <p:spPr>
          <a:xfrm>
            <a:off x="5350536" y="4188579"/>
            <a:ext cx="1490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800" dirty="0"/>
              <a:t>Response</a:t>
            </a:r>
            <a:endParaRPr lang="en-US" altLang="ko-KR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2B30F6-6C99-4572-9DB9-154D96D18775}"/>
              </a:ext>
            </a:extLst>
          </p:cNvPr>
          <p:cNvSpPr txBox="1"/>
          <p:nvPr/>
        </p:nvSpPr>
        <p:spPr>
          <a:xfrm>
            <a:off x="4937501" y="2927487"/>
            <a:ext cx="232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400" b="0" dirty="0"/>
              <a:t>Searching conditions</a:t>
            </a:r>
            <a:endParaRPr lang="en-US" altLang="ko-KR" sz="4000" b="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1A2A1A3-F6EB-4C07-9573-EDF5C9FF0CB6}"/>
              </a:ext>
            </a:extLst>
          </p:cNvPr>
          <p:cNvSpPr txBox="1"/>
          <p:nvPr/>
        </p:nvSpPr>
        <p:spPr>
          <a:xfrm>
            <a:off x="4938272" y="5239358"/>
            <a:ext cx="2360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b="0" dirty="0"/>
              <a:t>Searching result, description</a:t>
            </a: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94FEE006-253F-41B8-AFB4-B594DE6627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85" y="4188579"/>
            <a:ext cx="886028" cy="1069652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F8953906-AF46-429A-8AA1-F63686D36E37}"/>
              </a:ext>
            </a:extLst>
          </p:cNvPr>
          <p:cNvSpPr txBox="1"/>
          <p:nvPr/>
        </p:nvSpPr>
        <p:spPr>
          <a:xfrm>
            <a:off x="9366432" y="4431046"/>
            <a:ext cx="2388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800" b="0" dirty="0">
                <a:solidFill>
                  <a:schemeClr val="bg1">
                    <a:lumMod val="85000"/>
                  </a:schemeClr>
                </a:solidFill>
              </a:rPr>
              <a:t>External database</a:t>
            </a:r>
            <a:endParaRPr lang="en-US" altLang="ko-KR" b="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DC90569-2B23-4ACA-B61B-CB1FCC0079F6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32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878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05. Database Model</a:t>
            </a:r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26842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67223" y="6589915"/>
            <a:ext cx="1776113" cy="267317"/>
            <a:chOff x="1788160" y="6657014"/>
            <a:chExt cx="1788160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8160" y="6657014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706441" y="6585900"/>
            <a:ext cx="1879598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242318" y="6587166"/>
            <a:ext cx="1879599" cy="265027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D78684AC-5E1B-4DC3-AF10-F80815AEC9AA}"/>
              </a:ext>
            </a:extLst>
          </p:cNvPr>
          <p:cNvSpPr/>
          <p:nvPr/>
        </p:nvSpPr>
        <p:spPr>
          <a:xfrm>
            <a:off x="454487" y="1525240"/>
            <a:ext cx="5512207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E435BE-968F-4342-B4E4-22EA08E48B80}"/>
              </a:ext>
            </a:extLst>
          </p:cNvPr>
          <p:cNvSpPr txBox="1"/>
          <p:nvPr/>
        </p:nvSpPr>
        <p:spPr>
          <a:xfrm>
            <a:off x="6607653" y="1920737"/>
            <a:ext cx="1630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Entities</a:t>
            </a:r>
            <a:endParaRPr lang="ko-KR" altLang="en-US" sz="3200" b="1" i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1D7568C-E886-4D0F-AE45-DE27BDFB0E2B}"/>
              </a:ext>
            </a:extLst>
          </p:cNvPr>
          <p:cNvCxnSpPr/>
          <p:nvPr/>
        </p:nvCxnSpPr>
        <p:spPr>
          <a:xfrm>
            <a:off x="6546136" y="2522301"/>
            <a:ext cx="568773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9FC2FF3-18A9-493B-BE05-59304CF94035}"/>
              </a:ext>
            </a:extLst>
          </p:cNvPr>
          <p:cNvGrpSpPr/>
          <p:nvPr/>
        </p:nvGrpSpPr>
        <p:grpSpPr>
          <a:xfrm>
            <a:off x="6607653" y="3022424"/>
            <a:ext cx="5527880" cy="949644"/>
            <a:chOff x="6713413" y="2650033"/>
            <a:chExt cx="5527880" cy="78483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66B8228-BC5C-411A-9E00-1D5CF0D4D523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767DDC2-2B97-42CC-957B-27428C7BBD70}"/>
                </a:ext>
              </a:extLst>
            </p:cNvPr>
            <p:cNvSpPr txBox="1"/>
            <p:nvPr/>
          </p:nvSpPr>
          <p:spPr>
            <a:xfrm>
              <a:off x="6763454" y="2834699"/>
              <a:ext cx="1780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Medicine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5C6FC3-DC85-4942-9E7B-25CE327B9DD9}"/>
                </a:ext>
              </a:extLst>
            </p:cNvPr>
            <p:cNvSpPr txBox="1"/>
            <p:nvPr/>
          </p:nvSpPr>
          <p:spPr>
            <a:xfrm>
              <a:off x="8101012" y="2650033"/>
              <a:ext cx="41402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searching function :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   the code, shape, color and name </a:t>
              </a:r>
            </a:p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delivering the information:    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description and side effects </a:t>
              </a:r>
            </a:p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the data management 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:     </a:t>
              </a:r>
              <a:r>
                <a:rPr lang="en-US" altLang="ko-KR" sz="14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Pill_ID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(primary key)</a:t>
              </a:r>
              <a:endParaRPr lang="en-US" altLang="ko-KR" sz="2800" i="1" spc="-150" dirty="0">
                <a:solidFill>
                  <a:schemeClr val="tx2">
                    <a:lumMod val="75000"/>
                  </a:schemeClr>
                </a:solidFill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6AEDDDC-EBE1-44FD-A9AA-22184C482D84}"/>
              </a:ext>
            </a:extLst>
          </p:cNvPr>
          <p:cNvGrpSpPr/>
          <p:nvPr/>
        </p:nvGrpSpPr>
        <p:grpSpPr>
          <a:xfrm>
            <a:off x="6607653" y="4324377"/>
            <a:ext cx="4912789" cy="670338"/>
            <a:chOff x="6713413" y="2732316"/>
            <a:chExt cx="4403159" cy="55399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1FAD1B1-1CC9-46B7-B245-706D1FC923E5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CF5C9E-6DDE-43D3-9911-7C6B8DA0D4DF}"/>
                </a:ext>
              </a:extLst>
            </p:cNvPr>
            <p:cNvSpPr txBox="1"/>
            <p:nvPr/>
          </p:nvSpPr>
          <p:spPr>
            <a:xfrm>
              <a:off x="6763454" y="2834699"/>
              <a:ext cx="1780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7D3E2BE-D459-4CD6-9568-07EE2362816E}"/>
                </a:ext>
              </a:extLst>
            </p:cNvPr>
            <p:cNvSpPr txBox="1"/>
            <p:nvPr/>
          </p:nvSpPr>
          <p:spPr>
            <a:xfrm>
              <a:off x="7957067" y="2732316"/>
              <a:ext cx="315950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authentication :    user, email, provider , login </a:t>
              </a:r>
            </a:p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the data management :    User ID (primary key)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40F2EFD-76C1-4044-9D6E-1428DF47C9B9}"/>
              </a:ext>
            </a:extLst>
          </p:cNvPr>
          <p:cNvGrpSpPr/>
          <p:nvPr/>
        </p:nvGrpSpPr>
        <p:grpSpPr>
          <a:xfrm>
            <a:off x="6607653" y="5347024"/>
            <a:ext cx="5300474" cy="949644"/>
            <a:chOff x="6713413" y="2650033"/>
            <a:chExt cx="5300474" cy="78483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4E205DE-15FD-4709-B416-20C834AABD43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BC8B863-2434-4115-ACE3-46096B9A7D00}"/>
                </a:ext>
              </a:extLst>
            </p:cNvPr>
            <p:cNvSpPr txBox="1"/>
            <p:nvPr/>
          </p:nvSpPr>
          <p:spPr>
            <a:xfrm>
              <a:off x="6763454" y="2834699"/>
              <a:ext cx="1780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Alarm 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FF64918-7889-471F-9407-EC9F5876DF93}"/>
                </a:ext>
              </a:extLst>
            </p:cNvPr>
            <p:cNvSpPr txBox="1"/>
            <p:nvPr/>
          </p:nvSpPr>
          <p:spPr>
            <a:xfrm>
              <a:off x="8101012" y="2650033"/>
              <a:ext cx="391287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alarm function :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    </a:t>
              </a:r>
              <a:r>
                <a:rPr lang="en-US" altLang="ko-KR" sz="14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Tme_taking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, Name (alarm name) </a:t>
              </a:r>
            </a:p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delivering the information:    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description and side effects </a:t>
              </a:r>
            </a:p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the data management 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: 	   </a:t>
              </a:r>
              <a:r>
                <a:rPr lang="en-US" altLang="ko-KR" sz="14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Pill_ID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(primary key)</a:t>
              </a:r>
              <a:endParaRPr lang="en-US" altLang="ko-KR" sz="2800" i="1" spc="-150" dirty="0">
                <a:solidFill>
                  <a:schemeClr val="tx2">
                    <a:lumMod val="75000"/>
                  </a:schemeClr>
                </a:solidFill>
                <a:ea typeface="나눔스퀘어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9207D00-9E5A-4694-A377-BFA5FCC66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6" y="1662304"/>
            <a:ext cx="4893275" cy="43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8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878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05. Database Model</a:t>
            </a:r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26842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67223" y="6589915"/>
            <a:ext cx="1776113" cy="267317"/>
            <a:chOff x="1788160" y="6657014"/>
            <a:chExt cx="1788160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8160" y="6657014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706441" y="6585900"/>
            <a:ext cx="1879598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242318" y="6587166"/>
            <a:ext cx="1879599" cy="265027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D78684AC-5E1B-4DC3-AF10-F80815AEC9AA}"/>
              </a:ext>
            </a:extLst>
          </p:cNvPr>
          <p:cNvSpPr/>
          <p:nvPr/>
        </p:nvSpPr>
        <p:spPr>
          <a:xfrm>
            <a:off x="454487" y="1525240"/>
            <a:ext cx="5512207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E435BE-968F-4342-B4E4-22EA08E48B80}"/>
              </a:ext>
            </a:extLst>
          </p:cNvPr>
          <p:cNvSpPr txBox="1"/>
          <p:nvPr/>
        </p:nvSpPr>
        <p:spPr>
          <a:xfrm>
            <a:off x="6607653" y="1920737"/>
            <a:ext cx="1630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Entities</a:t>
            </a:r>
            <a:endParaRPr lang="ko-KR" altLang="en-US" sz="3200" b="1" i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1D7568C-E886-4D0F-AE45-DE27BDFB0E2B}"/>
              </a:ext>
            </a:extLst>
          </p:cNvPr>
          <p:cNvCxnSpPr/>
          <p:nvPr/>
        </p:nvCxnSpPr>
        <p:spPr>
          <a:xfrm>
            <a:off x="6546136" y="2522301"/>
            <a:ext cx="568773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49CEB02-A031-4DB8-9315-70F210EC4ACD}"/>
              </a:ext>
            </a:extLst>
          </p:cNvPr>
          <p:cNvGrpSpPr/>
          <p:nvPr/>
        </p:nvGrpSpPr>
        <p:grpSpPr>
          <a:xfrm>
            <a:off x="6607653" y="3000336"/>
            <a:ext cx="5300474" cy="754053"/>
            <a:chOff x="6713413" y="2650033"/>
            <a:chExt cx="5300474" cy="62318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78201BD-64F1-470A-8D6C-C31C226A7CE5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0BFE25-4302-481F-8E35-96DC6BB653B7}"/>
                </a:ext>
              </a:extLst>
            </p:cNvPr>
            <p:cNvSpPr txBox="1"/>
            <p:nvPr/>
          </p:nvSpPr>
          <p:spPr>
            <a:xfrm>
              <a:off x="6763454" y="2834699"/>
              <a:ext cx="1780778" cy="33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Dosage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1A472E-BA04-4D0C-8542-78746C096C0E}"/>
                </a:ext>
              </a:extLst>
            </p:cNvPr>
            <p:cNvSpPr txBox="1"/>
            <p:nvPr/>
          </p:nvSpPr>
          <p:spPr>
            <a:xfrm>
              <a:off x="8101012" y="2650033"/>
              <a:ext cx="3912875" cy="62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delivering :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</a:t>
              </a:r>
              <a:r>
                <a:rPr lang="en-US" altLang="ko-KR" sz="14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Amount_per_dose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, </a:t>
              </a:r>
              <a:r>
                <a:rPr lang="en-US" altLang="ko-KR" sz="14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Total_daily_mount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, </a:t>
              </a:r>
              <a:r>
                <a:rPr lang="en-US" altLang="ko-KR" sz="14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Rise_of_overdose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, </a:t>
              </a:r>
              <a:r>
                <a:rPr lang="en-US" altLang="ko-KR" sz="14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Treatment_length</a:t>
              </a:r>
              <a:endParaRPr lang="en-US" altLang="ko-KR" sz="1400" i="1" spc="-150" dirty="0">
                <a:solidFill>
                  <a:schemeClr val="tx2">
                    <a:lumMod val="75000"/>
                  </a:schemeClr>
                </a:solidFill>
                <a:ea typeface="나눔스퀘어" panose="020B0600000101010101" pitchFamily="50" charset="-127"/>
              </a:endParaRPr>
            </a:p>
            <a:p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the data management : </a:t>
              </a:r>
              <a:r>
                <a:rPr lang="en-US" altLang="ko-KR" sz="14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Dose_ID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(primary key)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C0A4F10-9685-4E62-B163-045D1E6A24BD}"/>
              </a:ext>
            </a:extLst>
          </p:cNvPr>
          <p:cNvGrpSpPr/>
          <p:nvPr/>
        </p:nvGrpSpPr>
        <p:grpSpPr>
          <a:xfrm>
            <a:off x="6619277" y="4139027"/>
            <a:ext cx="5300474" cy="784830"/>
            <a:chOff x="6713413" y="2650033"/>
            <a:chExt cx="5300474" cy="64862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1948E65-3720-4175-A8D3-E861B01B5170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53EFB91-FCF4-452D-B2E1-FF2AA9A3F7D6}"/>
                </a:ext>
              </a:extLst>
            </p:cNvPr>
            <p:cNvSpPr txBox="1"/>
            <p:nvPr/>
          </p:nvSpPr>
          <p:spPr>
            <a:xfrm>
              <a:off x="6763454" y="2834699"/>
              <a:ext cx="1780778" cy="33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Notification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2883C3-92A2-4A57-A630-0D4DA55AB0BA}"/>
                </a:ext>
              </a:extLst>
            </p:cNvPr>
            <p:cNvSpPr txBox="1"/>
            <p:nvPr/>
          </p:nvSpPr>
          <p:spPr>
            <a:xfrm>
              <a:off x="8101012" y="2650033"/>
              <a:ext cx="3912875" cy="648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searching function :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 the code, shape, color and name </a:t>
              </a:r>
            </a:p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delivering the information:  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description and side effects </a:t>
              </a:r>
            </a:p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the data management 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: 	</a:t>
              </a:r>
              <a:r>
                <a:rPr lang="en-US" altLang="ko-KR" sz="14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Noti_ID</a:t>
              </a:r>
              <a:r>
                <a:rPr lang="en-US" altLang="ko-KR" sz="14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(primary key)</a:t>
              </a:r>
              <a:endParaRPr lang="en-US" altLang="ko-KR" sz="2800" i="1" spc="-150" dirty="0">
                <a:solidFill>
                  <a:schemeClr val="tx2">
                    <a:lumMod val="75000"/>
                  </a:schemeClr>
                </a:solidFill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AB0BB16-338A-4A1D-944E-AECAC917895A}"/>
              </a:ext>
            </a:extLst>
          </p:cNvPr>
          <p:cNvGrpSpPr/>
          <p:nvPr/>
        </p:nvGrpSpPr>
        <p:grpSpPr>
          <a:xfrm>
            <a:off x="6619277" y="5475024"/>
            <a:ext cx="5376674" cy="643834"/>
            <a:chOff x="6713413" y="2787665"/>
            <a:chExt cx="5376674" cy="53209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698F866-23D7-41E8-97CF-152372E701F9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59B8D6A-4389-4E6A-A1BD-DCF4C3421D74}"/>
                </a:ext>
              </a:extLst>
            </p:cNvPr>
            <p:cNvSpPr txBox="1"/>
            <p:nvPr/>
          </p:nvSpPr>
          <p:spPr>
            <a:xfrm>
              <a:off x="6763454" y="2834699"/>
              <a:ext cx="1780778" cy="33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Medicine list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F36846-E6FA-4DE5-9DA2-881C7D59435F}"/>
                </a:ext>
              </a:extLst>
            </p:cNvPr>
            <p:cNvSpPr txBox="1"/>
            <p:nvPr/>
          </p:nvSpPr>
          <p:spPr>
            <a:xfrm>
              <a:off x="8177212" y="2861910"/>
              <a:ext cx="3912875" cy="45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 listing the pills : </a:t>
              </a:r>
              <a:r>
                <a:rPr lang="en-US" altLang="ko-KR" sz="15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Pill_ID</a:t>
              </a:r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(foreign key), </a:t>
              </a:r>
              <a:r>
                <a:rPr lang="en-US" altLang="ko-KR" sz="15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User_ID</a:t>
              </a:r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(</a:t>
              </a:r>
              <a:r>
                <a:rPr lang="en-US" altLang="ko-KR" sz="15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forieng</a:t>
              </a:r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key), </a:t>
              </a:r>
              <a:r>
                <a:rPr lang="en-US" altLang="ko-KR" sz="15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Item_ID</a:t>
              </a:r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(primary key) </a:t>
              </a:r>
              <a:endParaRPr lang="en-US" altLang="ko-KR" sz="2800" i="1" spc="-150" dirty="0">
                <a:solidFill>
                  <a:schemeClr val="tx2">
                    <a:lumMod val="75000"/>
                  </a:schemeClr>
                </a:solidFill>
                <a:ea typeface="나눔스퀘어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21BBBE4-1EF9-496E-A765-8B245B464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6" y="1662304"/>
            <a:ext cx="4893275" cy="43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0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878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05. Database Model</a:t>
            </a:r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26842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67223" y="6589915"/>
            <a:ext cx="1776113" cy="267317"/>
            <a:chOff x="1788160" y="6657014"/>
            <a:chExt cx="1788160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8160" y="6657014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706441" y="6585900"/>
            <a:ext cx="1879598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242318" y="6587166"/>
            <a:ext cx="1879599" cy="265027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D78684AC-5E1B-4DC3-AF10-F80815AEC9AA}"/>
              </a:ext>
            </a:extLst>
          </p:cNvPr>
          <p:cNvSpPr/>
          <p:nvPr/>
        </p:nvSpPr>
        <p:spPr>
          <a:xfrm>
            <a:off x="454487" y="1525240"/>
            <a:ext cx="5512207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E435BE-968F-4342-B4E4-22EA08E48B80}"/>
              </a:ext>
            </a:extLst>
          </p:cNvPr>
          <p:cNvSpPr txBox="1"/>
          <p:nvPr/>
        </p:nvSpPr>
        <p:spPr>
          <a:xfrm>
            <a:off x="6607653" y="1692137"/>
            <a:ext cx="1979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Relations</a:t>
            </a:r>
            <a:endParaRPr lang="ko-KR" altLang="en-US" sz="3200" b="1" i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1D7568C-E886-4D0F-AE45-DE27BDFB0E2B}"/>
              </a:ext>
            </a:extLst>
          </p:cNvPr>
          <p:cNvCxnSpPr/>
          <p:nvPr/>
        </p:nvCxnSpPr>
        <p:spPr>
          <a:xfrm>
            <a:off x="6546136" y="2293701"/>
            <a:ext cx="568773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9FC2FF3-18A9-493B-BE05-59304CF94035}"/>
              </a:ext>
            </a:extLst>
          </p:cNvPr>
          <p:cNvGrpSpPr/>
          <p:nvPr/>
        </p:nvGrpSpPr>
        <p:grpSpPr>
          <a:xfrm>
            <a:off x="6607653" y="2376680"/>
            <a:ext cx="6147075" cy="457022"/>
            <a:chOff x="6713413" y="2787665"/>
            <a:chExt cx="6147075" cy="37770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66B8228-BC5C-411A-9E00-1D5CF0D4D523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767DDC2-2B97-42CC-957B-27428C7BBD70}"/>
                </a:ext>
              </a:extLst>
            </p:cNvPr>
            <p:cNvSpPr txBox="1"/>
            <p:nvPr/>
          </p:nvSpPr>
          <p:spPr>
            <a:xfrm>
              <a:off x="6763454" y="2834699"/>
              <a:ext cx="1780778" cy="33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Search the pill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5C6FC3-DC85-4942-9E7B-25CE327B9DD9}"/>
                </a:ext>
              </a:extLst>
            </p:cNvPr>
            <p:cNvSpPr txBox="1"/>
            <p:nvPr/>
          </p:nvSpPr>
          <p:spPr>
            <a:xfrm>
              <a:off x="8720207" y="2872439"/>
              <a:ext cx="4140281" cy="267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User – Medicine ( * --  1..*)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BDF521A-BA47-4152-A701-3B3E077007F8}"/>
              </a:ext>
            </a:extLst>
          </p:cNvPr>
          <p:cNvGrpSpPr/>
          <p:nvPr/>
        </p:nvGrpSpPr>
        <p:grpSpPr>
          <a:xfrm>
            <a:off x="6607653" y="2972007"/>
            <a:ext cx="6147075" cy="435309"/>
            <a:chOff x="6713413" y="2787665"/>
            <a:chExt cx="6147075" cy="359759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30B6AF-F360-483C-A1F7-EC13D9EECADC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73A12F-00DE-4533-A4FE-297EAEA3B426}"/>
                </a:ext>
              </a:extLst>
            </p:cNvPr>
            <p:cNvSpPr txBox="1"/>
            <p:nvPr/>
          </p:nvSpPr>
          <p:spPr>
            <a:xfrm>
              <a:off x="6771315" y="2816754"/>
              <a:ext cx="1885795" cy="33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Set the Alarm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C3B2BC-925E-4818-96D4-EBF177BB16BF}"/>
                </a:ext>
              </a:extLst>
            </p:cNvPr>
            <p:cNvSpPr txBox="1"/>
            <p:nvPr/>
          </p:nvSpPr>
          <p:spPr>
            <a:xfrm>
              <a:off x="8720207" y="2872439"/>
              <a:ext cx="4140281" cy="267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User – Alarm(1  --  *)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E588E31-F03E-42F1-8721-68E53A6F6A11}"/>
              </a:ext>
            </a:extLst>
          </p:cNvPr>
          <p:cNvGrpSpPr/>
          <p:nvPr/>
        </p:nvGrpSpPr>
        <p:grpSpPr>
          <a:xfrm>
            <a:off x="6607653" y="3545625"/>
            <a:ext cx="5069604" cy="471751"/>
            <a:chOff x="6713413" y="2787665"/>
            <a:chExt cx="5069604" cy="389876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6AB986B-27B2-42C1-8F09-38A1D6691E34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8E508E6-AFC4-4114-9C88-EAAACD4E2535}"/>
                </a:ext>
              </a:extLst>
            </p:cNvPr>
            <p:cNvSpPr txBox="1"/>
            <p:nvPr/>
          </p:nvSpPr>
          <p:spPr>
            <a:xfrm>
              <a:off x="6772806" y="2819960"/>
              <a:ext cx="3452125" cy="330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Assign the pill for the alarm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E9AC6E-7F98-436C-BD9B-AC10EB91C83B}"/>
                </a:ext>
              </a:extLst>
            </p:cNvPr>
            <p:cNvSpPr txBox="1"/>
            <p:nvPr/>
          </p:nvSpPr>
          <p:spPr>
            <a:xfrm>
              <a:off x="9713783" y="2910463"/>
              <a:ext cx="2069234" cy="26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Alarm – Medicine (1   --  1)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48D2C84-EF43-458B-9E75-ED43AF7477C1}"/>
              </a:ext>
            </a:extLst>
          </p:cNvPr>
          <p:cNvGrpSpPr/>
          <p:nvPr/>
        </p:nvGrpSpPr>
        <p:grpSpPr>
          <a:xfrm>
            <a:off x="6607653" y="4123114"/>
            <a:ext cx="5069604" cy="746963"/>
            <a:chOff x="6713413" y="2787665"/>
            <a:chExt cx="5069604" cy="617324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55F30DF-F326-4B8D-B9B8-F4ECB96A447C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5DB6AB4-B495-464C-BE9F-23DA86115804}"/>
                </a:ext>
              </a:extLst>
            </p:cNvPr>
            <p:cNvSpPr txBox="1"/>
            <p:nvPr/>
          </p:nvSpPr>
          <p:spPr>
            <a:xfrm>
              <a:off x="6772806" y="2819960"/>
              <a:ext cx="3452125" cy="585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Assign the dosage for the assigned pill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9C066C-3F74-4F83-B566-334355F3E2F7}"/>
                </a:ext>
              </a:extLst>
            </p:cNvPr>
            <p:cNvSpPr txBox="1"/>
            <p:nvPr/>
          </p:nvSpPr>
          <p:spPr>
            <a:xfrm>
              <a:off x="9713783" y="2957495"/>
              <a:ext cx="2069234" cy="26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Alarm – Dosage ( *   --  1)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8D92881-6927-441C-8F67-178EEC55AFF7}"/>
              </a:ext>
            </a:extLst>
          </p:cNvPr>
          <p:cNvGrpSpPr/>
          <p:nvPr/>
        </p:nvGrpSpPr>
        <p:grpSpPr>
          <a:xfrm>
            <a:off x="6607653" y="5008382"/>
            <a:ext cx="5124581" cy="439187"/>
            <a:chOff x="6713413" y="2787665"/>
            <a:chExt cx="5124581" cy="36296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03A8BC3-CD00-42ED-9CBB-2E17A5DA4B6E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BB0847D-2086-45BA-ADB6-62E19DF05D0E}"/>
                </a:ext>
              </a:extLst>
            </p:cNvPr>
            <p:cNvSpPr txBox="1"/>
            <p:nvPr/>
          </p:nvSpPr>
          <p:spPr>
            <a:xfrm>
              <a:off x="6772806" y="2819960"/>
              <a:ext cx="3452125" cy="330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Pill Dosage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BEB4181-5867-4848-8B9B-482ACDB41DC5}"/>
                </a:ext>
              </a:extLst>
            </p:cNvPr>
            <p:cNvSpPr txBox="1"/>
            <p:nvPr/>
          </p:nvSpPr>
          <p:spPr>
            <a:xfrm>
              <a:off x="9713783" y="2851755"/>
              <a:ext cx="2124211" cy="26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Medicine – dosage ( 1..*  --  1)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FC39E22-8872-47F6-82A7-5B60AA390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6" y="1662304"/>
            <a:ext cx="4893275" cy="4361170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B20856-35E4-4022-8FD4-EADF03D7FEAF}"/>
              </a:ext>
            </a:extLst>
          </p:cNvPr>
          <p:cNvGrpSpPr/>
          <p:nvPr/>
        </p:nvGrpSpPr>
        <p:grpSpPr>
          <a:xfrm>
            <a:off x="6607653" y="5585875"/>
            <a:ext cx="5470924" cy="439187"/>
            <a:chOff x="6713413" y="2787665"/>
            <a:chExt cx="5470924" cy="362964"/>
          </a:xfrm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2F9F189-8EB0-480F-B212-7FB8AA9B1B34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6BC5C43-E3BD-459B-8D38-EE31CC3CD0A7}"/>
                </a:ext>
              </a:extLst>
            </p:cNvPr>
            <p:cNvSpPr txBox="1"/>
            <p:nvPr/>
          </p:nvSpPr>
          <p:spPr>
            <a:xfrm>
              <a:off x="6772806" y="2819960"/>
              <a:ext cx="3452125" cy="330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Adding pill to the User list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94DD8D1-31E5-4DCE-B424-F0FBCDC90258}"/>
                </a:ext>
              </a:extLst>
            </p:cNvPr>
            <p:cNvSpPr txBox="1"/>
            <p:nvPr/>
          </p:nvSpPr>
          <p:spPr>
            <a:xfrm>
              <a:off x="9713783" y="2867653"/>
              <a:ext cx="2470554" cy="26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User – </a:t>
              </a:r>
              <a:r>
                <a:rPr lang="en-US" altLang="ko-KR" sz="15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Medicinelist</a:t>
              </a:r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( 1  --  1…*)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79BF4FE-374D-4528-9E51-2561867041CC}"/>
              </a:ext>
            </a:extLst>
          </p:cNvPr>
          <p:cNvGrpSpPr/>
          <p:nvPr/>
        </p:nvGrpSpPr>
        <p:grpSpPr>
          <a:xfrm>
            <a:off x="6607653" y="6163368"/>
            <a:ext cx="5470924" cy="439187"/>
            <a:chOff x="6713413" y="2787665"/>
            <a:chExt cx="5470924" cy="362964"/>
          </a:xfrm>
        </p:grpSpPr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5049BB4A-A951-4ADF-BB65-47BD1CD91892}"/>
                </a:ext>
              </a:extLst>
            </p:cNvPr>
            <p:cNvSpPr/>
            <p:nvPr/>
          </p:nvSpPr>
          <p:spPr>
            <a:xfrm>
              <a:off x="6713413" y="2787665"/>
              <a:ext cx="301598" cy="301598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EF42CCF-F692-4ADA-95E8-914CB17BD593}"/>
                </a:ext>
              </a:extLst>
            </p:cNvPr>
            <p:cNvSpPr txBox="1"/>
            <p:nvPr/>
          </p:nvSpPr>
          <p:spPr>
            <a:xfrm>
              <a:off x="6772806" y="2819960"/>
              <a:ext cx="3452125" cy="330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Assign pills to the list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7C27F57-66EB-4AC1-BFD8-88CB6C11A2BB}"/>
                </a:ext>
              </a:extLst>
            </p:cNvPr>
            <p:cNvSpPr txBox="1"/>
            <p:nvPr/>
          </p:nvSpPr>
          <p:spPr>
            <a:xfrm>
              <a:off x="9713783" y="2869458"/>
              <a:ext cx="2470554" cy="26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Medicine – </a:t>
              </a:r>
              <a:r>
                <a:rPr lang="en-US" altLang="ko-KR" sz="1500" i="1" spc="-150" dirty="0" err="1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Medicinelist</a:t>
              </a:r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 (1..*  -- 1..*)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33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051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06. Financial Architecture </a:t>
            </a:r>
            <a:r>
              <a:rPr lang="en-US" altLang="ko-KR" sz="2000" dirty="0"/>
              <a:t>Cash Flow</a:t>
            </a:r>
            <a:endParaRPr lang="ko-KR" altLang="en-US" sz="2000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03691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54195" y="6587647"/>
            <a:ext cx="1776438" cy="267318"/>
            <a:chOff x="1787833" y="6656816"/>
            <a:chExt cx="1788487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7833" y="6656816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5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683290" y="6587179"/>
            <a:ext cx="1879599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6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246791" y="6587179"/>
            <a:ext cx="1541914" cy="268378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CA79E2C-E35A-4591-AF10-33BE9D1879F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20F37D-A38D-43C5-ACA6-C479BD05DEF9}"/>
              </a:ext>
            </a:extLst>
          </p:cNvPr>
          <p:cNvGrpSpPr/>
          <p:nvPr/>
        </p:nvGrpSpPr>
        <p:grpSpPr>
          <a:xfrm>
            <a:off x="8754884" y="6589622"/>
            <a:ext cx="1702710" cy="268378"/>
            <a:chOff x="1788160" y="6648440"/>
            <a:chExt cx="1974635" cy="2003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64E039-E5C3-4831-A362-0E779DA0A32F}"/>
                </a:ext>
              </a:extLst>
            </p:cNvPr>
            <p:cNvSpPr txBox="1"/>
            <p:nvPr/>
          </p:nvSpPr>
          <p:spPr>
            <a:xfrm>
              <a:off x="1788160" y="6648440"/>
              <a:ext cx="1974635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 financial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EA49E0F-46CF-46AD-A640-4A3E4621BC8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AEF9883-D011-4433-8FE6-7B05D9D837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57111CF-0784-467E-8FF2-5865B6303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3"/>
          <a:stretch/>
        </p:blipFill>
        <p:spPr>
          <a:xfrm>
            <a:off x="0" y="1553014"/>
            <a:ext cx="12192000" cy="45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7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051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06. Financial Architecture </a:t>
            </a:r>
            <a:r>
              <a:rPr lang="en-US" altLang="ko-KR" sz="2000" dirty="0"/>
              <a:t>Cash Flow</a:t>
            </a:r>
            <a:endParaRPr lang="ko-KR" altLang="en-US" sz="2000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03691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54195" y="6587647"/>
            <a:ext cx="1776438" cy="267318"/>
            <a:chOff x="1787833" y="6656816"/>
            <a:chExt cx="1788487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7833" y="6656816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5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683290" y="6587179"/>
            <a:ext cx="1879599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6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246791" y="6587179"/>
            <a:ext cx="1541914" cy="268378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CA79E2C-E35A-4591-AF10-33BE9D1879F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20F37D-A38D-43C5-ACA6-C479BD05DEF9}"/>
              </a:ext>
            </a:extLst>
          </p:cNvPr>
          <p:cNvGrpSpPr/>
          <p:nvPr/>
        </p:nvGrpSpPr>
        <p:grpSpPr>
          <a:xfrm>
            <a:off x="8754884" y="6589622"/>
            <a:ext cx="1702710" cy="268378"/>
            <a:chOff x="1788160" y="6648440"/>
            <a:chExt cx="1974635" cy="2003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64E039-E5C3-4831-A362-0E779DA0A32F}"/>
                </a:ext>
              </a:extLst>
            </p:cNvPr>
            <p:cNvSpPr txBox="1"/>
            <p:nvPr/>
          </p:nvSpPr>
          <p:spPr>
            <a:xfrm>
              <a:off x="1788160" y="6648440"/>
              <a:ext cx="1974635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 financial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EA49E0F-46CF-46AD-A640-4A3E4621BC8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AEF9883-D011-4433-8FE6-7B05D9D837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8CC74E30-5C6C-45CB-98AB-D53B3D88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02" y="1303344"/>
            <a:ext cx="8860196" cy="54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93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0963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06. Financial Architecture  </a:t>
            </a:r>
            <a:r>
              <a:rPr lang="en-US" altLang="ko-KR" sz="2000" dirty="0"/>
              <a:t>NPV, IRR</a:t>
            </a:r>
            <a:endParaRPr lang="ko-KR" altLang="en-US" sz="2000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03691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54195" y="6587647"/>
            <a:ext cx="1776438" cy="267318"/>
            <a:chOff x="1787833" y="6656816"/>
            <a:chExt cx="1788487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7833" y="6656816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5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683290" y="6587179"/>
            <a:ext cx="1879599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6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246791" y="6587179"/>
            <a:ext cx="1541914" cy="268378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CA79E2C-E35A-4591-AF10-33BE9D1879F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20F37D-A38D-43C5-ACA6-C479BD05DEF9}"/>
              </a:ext>
            </a:extLst>
          </p:cNvPr>
          <p:cNvGrpSpPr/>
          <p:nvPr/>
        </p:nvGrpSpPr>
        <p:grpSpPr>
          <a:xfrm>
            <a:off x="8754884" y="6589622"/>
            <a:ext cx="1702710" cy="268378"/>
            <a:chOff x="1788160" y="6648440"/>
            <a:chExt cx="1974635" cy="2003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64E039-E5C3-4831-A362-0E779DA0A32F}"/>
                </a:ext>
              </a:extLst>
            </p:cNvPr>
            <p:cNvSpPr txBox="1"/>
            <p:nvPr/>
          </p:nvSpPr>
          <p:spPr>
            <a:xfrm>
              <a:off x="1788160" y="6648440"/>
              <a:ext cx="1974635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 financial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EA49E0F-46CF-46AD-A640-4A3E4621BC8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AEF9883-D011-4433-8FE6-7B05D9D837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C494DE1-3A7C-4F1F-9FB4-3AA3B9FAF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528"/>
            <a:ext cx="11246710" cy="231360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59B608D-1BD1-41F4-A5F5-CEE7AEC68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7903"/>
            <a:ext cx="12069294" cy="16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8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425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06. Financial Architecture  </a:t>
            </a:r>
            <a:r>
              <a:rPr lang="en-US" altLang="ko-KR" sz="2000" dirty="0"/>
              <a:t>Payback, ROI</a:t>
            </a:r>
            <a:endParaRPr lang="ko-KR" altLang="en-US" sz="2000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03691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54195" y="6587647"/>
            <a:ext cx="1776438" cy="267318"/>
            <a:chOff x="1787833" y="6656816"/>
            <a:chExt cx="1788487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7833" y="6656816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5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683290" y="6587179"/>
            <a:ext cx="1879599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6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246791" y="6587179"/>
            <a:ext cx="1541914" cy="268378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CA79E2C-E35A-4591-AF10-33BE9D1879F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20F37D-A38D-43C5-ACA6-C479BD05DEF9}"/>
              </a:ext>
            </a:extLst>
          </p:cNvPr>
          <p:cNvGrpSpPr/>
          <p:nvPr/>
        </p:nvGrpSpPr>
        <p:grpSpPr>
          <a:xfrm>
            <a:off x="8754884" y="6589622"/>
            <a:ext cx="1702710" cy="268378"/>
            <a:chOff x="1788160" y="6648440"/>
            <a:chExt cx="1974635" cy="2003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64E039-E5C3-4831-A362-0E779DA0A32F}"/>
                </a:ext>
              </a:extLst>
            </p:cNvPr>
            <p:cNvSpPr txBox="1"/>
            <p:nvPr/>
          </p:nvSpPr>
          <p:spPr>
            <a:xfrm>
              <a:off x="1788160" y="6648440"/>
              <a:ext cx="1974635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 financial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EA49E0F-46CF-46AD-A640-4A3E4621BC8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AEF9883-D011-4433-8FE6-7B05D9D837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748E4B2-2101-469C-9B94-64D075C9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6" y="1178306"/>
            <a:ext cx="7864222" cy="2796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2D4DCE-66B9-437A-AB88-38CD0F08D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981" y="3955770"/>
            <a:ext cx="7864222" cy="24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1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2AF113-F636-4CD8-B376-650056BFB8D2}"/>
              </a:ext>
            </a:extLst>
          </p:cNvPr>
          <p:cNvCxnSpPr>
            <a:cxnSpLocks/>
          </p:cNvCxnSpPr>
          <p:nvPr/>
        </p:nvCxnSpPr>
        <p:spPr>
          <a:xfrm flipV="1">
            <a:off x="1023142" y="1431985"/>
            <a:ext cx="6420395" cy="34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544C8-631A-4628-85D2-115B51977D86}"/>
              </a:ext>
            </a:extLst>
          </p:cNvPr>
          <p:cNvSpPr txBox="1"/>
          <p:nvPr/>
        </p:nvSpPr>
        <p:spPr>
          <a:xfrm>
            <a:off x="5945539" y="909374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sz="2000" b="1" i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Sprint</a:t>
            </a:r>
            <a:endParaRPr lang="ko-KR" altLang="en-US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1351803" y="633133"/>
            <a:ext cx="1665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i="1" dirty="0">
                <a:solidFill>
                  <a:schemeClr val="accent2">
                    <a:lumMod val="50000"/>
                  </a:schemeClr>
                </a:solidFill>
              </a:rPr>
              <a:t>Index</a:t>
            </a:r>
            <a:endParaRPr lang="ko-KR" altLang="en-US" sz="40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D3103C-2AAC-4032-A10B-D024A3D3AB05}"/>
              </a:ext>
            </a:extLst>
          </p:cNvPr>
          <p:cNvGrpSpPr/>
          <p:nvPr/>
        </p:nvGrpSpPr>
        <p:grpSpPr>
          <a:xfrm>
            <a:off x="1339621" y="1499357"/>
            <a:ext cx="2835187" cy="461665"/>
            <a:chOff x="1339621" y="1499357"/>
            <a:chExt cx="2835187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3FFB9C-9F43-4D85-9480-BCD6DD4847DE}"/>
                </a:ext>
              </a:extLst>
            </p:cNvPr>
            <p:cNvSpPr txBox="1"/>
            <p:nvPr/>
          </p:nvSpPr>
          <p:spPr>
            <a:xfrm>
              <a:off x="2289355" y="1499357"/>
              <a:ext cx="1885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i="1" spc="-150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1</a:t>
              </a:r>
              <a:r>
                <a:rPr lang="en-US" altLang="ko-KR" sz="2400" b="1" i="1" spc="-150" baseline="30000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st</a:t>
              </a:r>
              <a:r>
                <a:rPr lang="en-US" altLang="ko-KR" sz="2400" b="1" i="1" spc="-150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 sprint plan</a:t>
              </a:r>
              <a:endParaRPr lang="ko-KR" altLang="en-US" sz="2400" b="1" i="1" spc="-15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5BA202-91FF-4AD7-985B-7DEBE4AD84E2}"/>
                </a:ext>
              </a:extLst>
            </p:cNvPr>
            <p:cNvSpPr txBox="1"/>
            <p:nvPr/>
          </p:nvSpPr>
          <p:spPr>
            <a:xfrm>
              <a:off x="1339621" y="1545523"/>
              <a:ext cx="845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01   &gt;&gt;</a:t>
              </a:r>
              <a:endParaRPr lang="ko-KR" altLang="en-US" sz="2000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8FE041-4AE4-44D1-A76A-7E0A52B69A10}"/>
              </a:ext>
            </a:extLst>
          </p:cNvPr>
          <p:cNvGrpSpPr/>
          <p:nvPr/>
        </p:nvGrpSpPr>
        <p:grpSpPr>
          <a:xfrm>
            <a:off x="1351803" y="2283323"/>
            <a:ext cx="2932585" cy="461665"/>
            <a:chOff x="1351803" y="2335728"/>
            <a:chExt cx="2932585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144068-0C6B-4D8E-8428-E62B0F8294FF}"/>
                </a:ext>
              </a:extLst>
            </p:cNvPr>
            <p:cNvSpPr txBox="1"/>
            <p:nvPr/>
          </p:nvSpPr>
          <p:spPr>
            <a:xfrm>
              <a:off x="2301537" y="2335728"/>
              <a:ext cx="19828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i="1" spc="-150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Requirements</a:t>
              </a:r>
              <a:endParaRPr lang="ko-KR" altLang="en-US" sz="2400" b="1" i="1" spc="-15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A9DF80-6DDF-4D56-AD45-08BA0EBA1A64}"/>
                </a:ext>
              </a:extLst>
            </p:cNvPr>
            <p:cNvSpPr txBox="1"/>
            <p:nvPr/>
          </p:nvSpPr>
          <p:spPr>
            <a:xfrm>
              <a:off x="1351803" y="2381894"/>
              <a:ext cx="845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02   &gt;&gt;</a:t>
              </a:r>
              <a:endParaRPr lang="ko-KR" altLang="en-US" sz="2000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A7447B-D9BC-4E95-B9A6-AD6295B63B36}"/>
              </a:ext>
            </a:extLst>
          </p:cNvPr>
          <p:cNvGrpSpPr/>
          <p:nvPr/>
        </p:nvGrpSpPr>
        <p:grpSpPr>
          <a:xfrm>
            <a:off x="1339621" y="3067289"/>
            <a:ext cx="4307320" cy="461665"/>
            <a:chOff x="1339621" y="3123988"/>
            <a:chExt cx="4307320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CA4E2-DB61-44F8-8634-BC0D12F982FE}"/>
                </a:ext>
              </a:extLst>
            </p:cNvPr>
            <p:cNvSpPr txBox="1"/>
            <p:nvPr/>
          </p:nvSpPr>
          <p:spPr>
            <a:xfrm>
              <a:off x="2289355" y="3123988"/>
              <a:ext cx="33575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i="1" spc="-150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Use Cases &amp; User stories</a:t>
              </a:r>
              <a:endParaRPr lang="ko-KR" altLang="en-US" sz="2400" b="1" i="1" spc="-15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BB29BA-6597-4383-85D4-7AE42F80434E}"/>
                </a:ext>
              </a:extLst>
            </p:cNvPr>
            <p:cNvSpPr txBox="1"/>
            <p:nvPr/>
          </p:nvSpPr>
          <p:spPr>
            <a:xfrm>
              <a:off x="1339621" y="3170154"/>
              <a:ext cx="845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03   &gt;&gt;</a:t>
              </a:r>
              <a:endParaRPr lang="ko-KR" altLang="en-US" sz="2000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298B2F7-9139-4C28-A2B9-8E282BD90887}"/>
              </a:ext>
            </a:extLst>
          </p:cNvPr>
          <p:cNvGrpSpPr/>
          <p:nvPr/>
        </p:nvGrpSpPr>
        <p:grpSpPr>
          <a:xfrm>
            <a:off x="1364627" y="3851255"/>
            <a:ext cx="3797886" cy="461665"/>
            <a:chOff x="1364627" y="3868704"/>
            <a:chExt cx="3797886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610BA-4B98-4236-8BF3-845AA8DB9B54}"/>
                </a:ext>
              </a:extLst>
            </p:cNvPr>
            <p:cNvSpPr txBox="1"/>
            <p:nvPr/>
          </p:nvSpPr>
          <p:spPr>
            <a:xfrm>
              <a:off x="2314361" y="3868704"/>
              <a:ext cx="28481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i="1" spc="-150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General Architecture</a:t>
              </a:r>
              <a:endParaRPr lang="ko-KR" altLang="en-US" sz="2400" b="1" i="1" spc="-15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9222CD-3D53-416F-B340-09037390F9BD}"/>
                </a:ext>
              </a:extLst>
            </p:cNvPr>
            <p:cNvSpPr txBox="1"/>
            <p:nvPr/>
          </p:nvSpPr>
          <p:spPr>
            <a:xfrm>
              <a:off x="1364627" y="3914870"/>
              <a:ext cx="845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04   &gt;&gt;</a:t>
              </a:r>
              <a:endParaRPr lang="ko-KR" altLang="en-US" sz="2000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6929AB5-8C20-4392-BE92-1C371459FD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7703" y="987640"/>
            <a:ext cx="5604297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39573C-ECC1-4BD5-8E74-233092BAECC3}"/>
              </a:ext>
            </a:extLst>
          </p:cNvPr>
          <p:cNvGrpSpPr/>
          <p:nvPr/>
        </p:nvGrpSpPr>
        <p:grpSpPr>
          <a:xfrm>
            <a:off x="1351803" y="5419187"/>
            <a:ext cx="3909134" cy="461665"/>
            <a:chOff x="1351803" y="5388914"/>
            <a:chExt cx="3909134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7ABEB6-E089-4481-8714-078FA5ED14E4}"/>
                </a:ext>
              </a:extLst>
            </p:cNvPr>
            <p:cNvSpPr txBox="1"/>
            <p:nvPr/>
          </p:nvSpPr>
          <p:spPr>
            <a:xfrm>
              <a:off x="2301537" y="5388914"/>
              <a:ext cx="2959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i="1" spc="-150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Financial Architecture</a:t>
              </a:r>
              <a:endParaRPr lang="ko-KR" altLang="en-US" sz="2400" b="1" i="1" spc="-15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99501C-3835-415B-8EF4-7E5C33E748BB}"/>
                </a:ext>
              </a:extLst>
            </p:cNvPr>
            <p:cNvSpPr txBox="1"/>
            <p:nvPr/>
          </p:nvSpPr>
          <p:spPr>
            <a:xfrm>
              <a:off x="1351803" y="5435080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06   &gt;&gt;</a:t>
              </a:r>
              <a:endParaRPr lang="ko-KR" altLang="en-US" sz="2000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5F6CCD-BA25-4B47-A3E1-02B7879AFA0F}"/>
              </a:ext>
            </a:extLst>
          </p:cNvPr>
          <p:cNvGrpSpPr/>
          <p:nvPr/>
        </p:nvGrpSpPr>
        <p:grpSpPr>
          <a:xfrm>
            <a:off x="1351803" y="6203155"/>
            <a:ext cx="4463966" cy="461665"/>
            <a:chOff x="1351803" y="6203155"/>
            <a:chExt cx="4463966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A249FF-6B12-4968-A65E-4A3674BF4626}"/>
                </a:ext>
              </a:extLst>
            </p:cNvPr>
            <p:cNvSpPr txBox="1"/>
            <p:nvPr/>
          </p:nvSpPr>
          <p:spPr>
            <a:xfrm>
              <a:off x="2301537" y="6203155"/>
              <a:ext cx="3514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i="1" spc="-150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Mock up  &amp; Prototype App</a:t>
              </a:r>
              <a:endParaRPr lang="ko-KR" altLang="en-US" sz="2400" b="1" i="1" spc="-15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8896E8-4214-4155-9E42-705263B0CDF0}"/>
                </a:ext>
              </a:extLst>
            </p:cNvPr>
            <p:cNvSpPr txBox="1"/>
            <p:nvPr/>
          </p:nvSpPr>
          <p:spPr>
            <a:xfrm>
              <a:off x="1351803" y="6249321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07   &gt;&gt;</a:t>
              </a:r>
              <a:endParaRPr lang="ko-KR" altLang="en-US" sz="2000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9B031E-761A-412A-9597-5DC4960C758A}"/>
              </a:ext>
            </a:extLst>
          </p:cNvPr>
          <p:cNvGrpSpPr/>
          <p:nvPr/>
        </p:nvGrpSpPr>
        <p:grpSpPr>
          <a:xfrm>
            <a:off x="1364627" y="4635221"/>
            <a:ext cx="3194836" cy="461665"/>
            <a:chOff x="1364627" y="4666146"/>
            <a:chExt cx="3194836" cy="461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D461A7-0B4A-4251-BEB8-FEC8F173748F}"/>
                </a:ext>
              </a:extLst>
            </p:cNvPr>
            <p:cNvSpPr txBox="1"/>
            <p:nvPr/>
          </p:nvSpPr>
          <p:spPr>
            <a:xfrm>
              <a:off x="2314361" y="4666146"/>
              <a:ext cx="2245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i="1" spc="-150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Database Model</a:t>
              </a:r>
              <a:endParaRPr lang="ko-KR" altLang="en-US" sz="2400" b="1" i="1" spc="-150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6BD5FD-09C5-4DE7-BE7D-891BFA80C430}"/>
                </a:ext>
              </a:extLst>
            </p:cNvPr>
            <p:cNvSpPr txBox="1"/>
            <p:nvPr/>
          </p:nvSpPr>
          <p:spPr>
            <a:xfrm>
              <a:off x="1364627" y="4712312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05   &gt;&gt;</a:t>
              </a:r>
              <a:endParaRPr lang="ko-KR" altLang="en-US" sz="2000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81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758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06. Financial Architecture </a:t>
            </a:r>
            <a:r>
              <a:rPr lang="en-US" altLang="ko-KR" sz="2000" dirty="0"/>
              <a:t>What –if Scenarios</a:t>
            </a:r>
            <a:endParaRPr lang="ko-KR" altLang="en-US" sz="2000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03691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54195" y="6587647"/>
            <a:ext cx="1776438" cy="267318"/>
            <a:chOff x="1787833" y="6656816"/>
            <a:chExt cx="1788487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7833" y="6656816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5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683290" y="6587179"/>
            <a:ext cx="1879599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6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246791" y="6587179"/>
            <a:ext cx="1541914" cy="268378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CA79E2C-E35A-4591-AF10-33BE9D1879F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20F37D-A38D-43C5-ACA6-C479BD05DEF9}"/>
              </a:ext>
            </a:extLst>
          </p:cNvPr>
          <p:cNvGrpSpPr/>
          <p:nvPr/>
        </p:nvGrpSpPr>
        <p:grpSpPr>
          <a:xfrm>
            <a:off x="8754884" y="6589622"/>
            <a:ext cx="1702710" cy="268378"/>
            <a:chOff x="1788160" y="6648440"/>
            <a:chExt cx="1974635" cy="2003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64E039-E5C3-4831-A362-0E779DA0A32F}"/>
                </a:ext>
              </a:extLst>
            </p:cNvPr>
            <p:cNvSpPr txBox="1"/>
            <p:nvPr/>
          </p:nvSpPr>
          <p:spPr>
            <a:xfrm>
              <a:off x="1788160" y="6648440"/>
              <a:ext cx="1974635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 financial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EA49E0F-46CF-46AD-A640-4A3E4621BC8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AEF9883-D011-4433-8FE6-7B05D9D837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565EF7C-2328-4DC2-8B9A-10642C635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0" b="6228"/>
          <a:stretch/>
        </p:blipFill>
        <p:spPr>
          <a:xfrm>
            <a:off x="450566" y="1080600"/>
            <a:ext cx="11004016" cy="52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6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C381F4F-5F4E-4347-AEAD-00C058120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9"/>
          <a:stretch/>
        </p:blipFill>
        <p:spPr>
          <a:xfrm>
            <a:off x="925775" y="1231655"/>
            <a:ext cx="2537438" cy="4279086"/>
          </a:xfrm>
          <a:prstGeom prst="round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473C80-C4EF-4B45-9202-85F7E91442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t="-7173" r="11097" b="8361"/>
          <a:stretch/>
        </p:blipFill>
        <p:spPr>
          <a:xfrm flipH="1">
            <a:off x="110283" y="697454"/>
            <a:ext cx="3854262" cy="587805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213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07. Mockup &amp; Prototype App</a:t>
            </a:r>
            <a:endParaRPr lang="ko-KR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7302807-51A1-47D3-B481-376A1F0CD0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245280" y="11287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03691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54195" y="6587647"/>
            <a:ext cx="1776438" cy="267318"/>
            <a:chOff x="1787833" y="6656816"/>
            <a:chExt cx="1788487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7833" y="6656816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5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683290" y="6587179"/>
            <a:ext cx="1879599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6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558486" y="6579722"/>
            <a:ext cx="1541914" cy="270741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CA79E2C-E35A-4591-AF10-33BE9D1879F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20F37D-A38D-43C5-ACA6-C479BD05DEF9}"/>
              </a:ext>
            </a:extLst>
          </p:cNvPr>
          <p:cNvGrpSpPr/>
          <p:nvPr/>
        </p:nvGrpSpPr>
        <p:grpSpPr>
          <a:xfrm>
            <a:off x="9103575" y="6580369"/>
            <a:ext cx="1702710" cy="268378"/>
            <a:chOff x="1788160" y="6648440"/>
            <a:chExt cx="1974635" cy="2003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64E039-E5C3-4831-A362-0E779DA0A32F}"/>
                </a:ext>
              </a:extLst>
            </p:cNvPr>
            <p:cNvSpPr txBox="1"/>
            <p:nvPr/>
          </p:nvSpPr>
          <p:spPr>
            <a:xfrm>
              <a:off x="1788160" y="6648440"/>
              <a:ext cx="1974635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 financial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EA49E0F-46CF-46AD-A640-4A3E4621BC8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AEF9883-D011-4433-8FE6-7B05D9D837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2A59D3D-E592-45C8-8CA0-0F9DAE16A88B}"/>
              </a:ext>
            </a:extLst>
          </p:cNvPr>
          <p:cNvGrpSpPr/>
          <p:nvPr/>
        </p:nvGrpSpPr>
        <p:grpSpPr>
          <a:xfrm>
            <a:off x="10645525" y="6580369"/>
            <a:ext cx="1653017" cy="268378"/>
            <a:chOff x="1788160" y="6648440"/>
            <a:chExt cx="1917006" cy="20036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DAC02D-A320-40CB-93F0-755B8DC75F5B}"/>
                </a:ext>
              </a:extLst>
            </p:cNvPr>
            <p:cNvSpPr txBox="1"/>
            <p:nvPr/>
          </p:nvSpPr>
          <p:spPr>
            <a:xfrm>
              <a:off x="1788160" y="6648440"/>
              <a:ext cx="1917006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 Mockup &amp; prototype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EAD2C15-7930-48D2-BCE8-4AB9F872401E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A666BC4-90DB-49B7-B282-41771F11F5B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D8A36335-85B0-4938-BDB0-70811B3EE2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5623" y="1303344"/>
            <a:ext cx="2586575" cy="51672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646EF11-7AD3-40F5-84FE-DCFB58793A55}"/>
              </a:ext>
            </a:extLst>
          </p:cNvPr>
          <p:cNvSpPr txBox="1"/>
          <p:nvPr/>
        </p:nvSpPr>
        <p:spPr>
          <a:xfrm>
            <a:off x="7268790" y="1543168"/>
            <a:ext cx="4651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Function 0 : Sign up, Sign in</a:t>
            </a:r>
            <a:endParaRPr lang="ko-KR" altLang="en-US" sz="2800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4391845-05E0-46C1-82CD-0D2054C7ED7E}"/>
              </a:ext>
            </a:extLst>
          </p:cNvPr>
          <p:cNvCxnSpPr/>
          <p:nvPr/>
        </p:nvCxnSpPr>
        <p:spPr>
          <a:xfrm>
            <a:off x="8895550" y="2200013"/>
            <a:ext cx="100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0E0F449-ECDE-4C08-A833-5A74C503E2B0}"/>
              </a:ext>
            </a:extLst>
          </p:cNvPr>
          <p:cNvSpPr txBox="1"/>
          <p:nvPr/>
        </p:nvSpPr>
        <p:spPr>
          <a:xfrm>
            <a:off x="7440007" y="2561865"/>
            <a:ext cx="435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Basically, User can join the application with Username (email) and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Also, User can use the google or </a:t>
            </a:r>
            <a:r>
              <a:rPr lang="en-US" altLang="ko-KR" dirty="0" err="1"/>
              <a:t>facebook</a:t>
            </a:r>
            <a:r>
              <a:rPr lang="en-US" altLang="ko-KR" dirty="0"/>
              <a:t> account for sign up , sign in</a:t>
            </a:r>
          </a:p>
        </p:txBody>
      </p:sp>
    </p:spTree>
    <p:extLst>
      <p:ext uri="{BB962C8B-B14F-4D97-AF65-F5344CB8AC3E}">
        <p14:creationId xmlns:p14="http://schemas.microsoft.com/office/powerpoint/2010/main" val="159106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8DA641B2-3356-4053-BC8B-1963DA6B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5" y="1195534"/>
            <a:ext cx="2725069" cy="4845409"/>
          </a:xfrm>
          <a:prstGeom prst="round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473C80-C4EF-4B45-9202-85F7E91442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t="-7173" r="11097" b="8361"/>
          <a:stretch/>
        </p:blipFill>
        <p:spPr>
          <a:xfrm flipH="1">
            <a:off x="22708" y="640656"/>
            <a:ext cx="3987849" cy="587805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213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07. Mockup &amp; Prototype App</a:t>
            </a:r>
            <a:endParaRPr lang="ko-KR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7302807-51A1-47D3-B481-376A1F0CD0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245280" y="11287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03691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54195" y="6587647"/>
            <a:ext cx="1776438" cy="267318"/>
            <a:chOff x="1787833" y="6656816"/>
            <a:chExt cx="1788487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7833" y="6656816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5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683290" y="6587179"/>
            <a:ext cx="1879599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6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558486" y="6579722"/>
            <a:ext cx="1541914" cy="270741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CA79E2C-E35A-4591-AF10-33BE9D1879F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20F37D-A38D-43C5-ACA6-C479BD05DEF9}"/>
              </a:ext>
            </a:extLst>
          </p:cNvPr>
          <p:cNvGrpSpPr/>
          <p:nvPr/>
        </p:nvGrpSpPr>
        <p:grpSpPr>
          <a:xfrm>
            <a:off x="9103575" y="6580369"/>
            <a:ext cx="1702710" cy="268378"/>
            <a:chOff x="1788160" y="6648440"/>
            <a:chExt cx="1974635" cy="2003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64E039-E5C3-4831-A362-0E779DA0A32F}"/>
                </a:ext>
              </a:extLst>
            </p:cNvPr>
            <p:cNvSpPr txBox="1"/>
            <p:nvPr/>
          </p:nvSpPr>
          <p:spPr>
            <a:xfrm>
              <a:off x="1788160" y="6648440"/>
              <a:ext cx="1974635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 financial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EA49E0F-46CF-46AD-A640-4A3E4621BC8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AEF9883-D011-4433-8FE6-7B05D9D837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2A59D3D-E592-45C8-8CA0-0F9DAE16A88B}"/>
              </a:ext>
            </a:extLst>
          </p:cNvPr>
          <p:cNvGrpSpPr/>
          <p:nvPr/>
        </p:nvGrpSpPr>
        <p:grpSpPr>
          <a:xfrm>
            <a:off x="10645525" y="6580369"/>
            <a:ext cx="1653017" cy="268378"/>
            <a:chOff x="1788160" y="6648440"/>
            <a:chExt cx="1917006" cy="20036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DAC02D-A320-40CB-93F0-755B8DC75F5B}"/>
                </a:ext>
              </a:extLst>
            </p:cNvPr>
            <p:cNvSpPr txBox="1"/>
            <p:nvPr/>
          </p:nvSpPr>
          <p:spPr>
            <a:xfrm>
              <a:off x="1788160" y="6648440"/>
              <a:ext cx="1917006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 Mockup &amp; prototype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EAD2C15-7930-48D2-BCE8-4AB9F872401E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A666BC4-90DB-49B7-B282-41771F11F5B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28C05661-E9BD-4D4B-9EB4-D367E2EFDB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4394" y="1281169"/>
            <a:ext cx="2658666" cy="525956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8883A53-E727-41DE-97A8-92E8B15C1045}"/>
              </a:ext>
            </a:extLst>
          </p:cNvPr>
          <p:cNvSpPr txBox="1"/>
          <p:nvPr/>
        </p:nvSpPr>
        <p:spPr>
          <a:xfrm>
            <a:off x="7933076" y="1554302"/>
            <a:ext cx="3756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Function 1 : Searching</a:t>
            </a:r>
            <a:endParaRPr lang="ko-KR" altLang="en-US" sz="2800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78C06F3-CB11-45FE-90AD-3DD7BAB4078C}"/>
              </a:ext>
            </a:extLst>
          </p:cNvPr>
          <p:cNvCxnSpPr/>
          <p:nvPr/>
        </p:nvCxnSpPr>
        <p:spPr>
          <a:xfrm>
            <a:off x="9112440" y="2211147"/>
            <a:ext cx="100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7855388-F8E2-4113-8F10-C030A8B6B5FB}"/>
              </a:ext>
            </a:extLst>
          </p:cNvPr>
          <p:cNvSpPr txBox="1"/>
          <p:nvPr/>
        </p:nvSpPr>
        <p:spPr>
          <a:xfrm>
            <a:off x="7656897" y="2572999"/>
            <a:ext cx="4352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User can search the pill with name or characteristic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When the user doesn’t know about the name, they can find the pill with the color, shape, imprint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504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213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07. Mockup &amp; Prototype App</a:t>
            </a:r>
            <a:endParaRPr lang="ko-KR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7302807-51A1-47D3-B481-376A1F0CD0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03691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54195" y="6587647"/>
            <a:ext cx="1776438" cy="267318"/>
            <a:chOff x="1787833" y="6656816"/>
            <a:chExt cx="1788487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7833" y="6656816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5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683290" y="6587179"/>
            <a:ext cx="1879599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6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558486" y="6579722"/>
            <a:ext cx="1541914" cy="270741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CA79E2C-E35A-4591-AF10-33BE9D1879F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20F37D-A38D-43C5-ACA6-C479BD05DEF9}"/>
              </a:ext>
            </a:extLst>
          </p:cNvPr>
          <p:cNvGrpSpPr/>
          <p:nvPr/>
        </p:nvGrpSpPr>
        <p:grpSpPr>
          <a:xfrm>
            <a:off x="9103575" y="6580369"/>
            <a:ext cx="1702710" cy="268378"/>
            <a:chOff x="1788160" y="6648440"/>
            <a:chExt cx="1974635" cy="2003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64E039-E5C3-4831-A362-0E779DA0A32F}"/>
                </a:ext>
              </a:extLst>
            </p:cNvPr>
            <p:cNvSpPr txBox="1"/>
            <p:nvPr/>
          </p:nvSpPr>
          <p:spPr>
            <a:xfrm>
              <a:off x="1788160" y="6648440"/>
              <a:ext cx="1974635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 financial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EA49E0F-46CF-46AD-A640-4A3E4621BC8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AEF9883-D011-4433-8FE6-7B05D9D837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2A59D3D-E592-45C8-8CA0-0F9DAE16A88B}"/>
              </a:ext>
            </a:extLst>
          </p:cNvPr>
          <p:cNvGrpSpPr/>
          <p:nvPr/>
        </p:nvGrpSpPr>
        <p:grpSpPr>
          <a:xfrm>
            <a:off x="10645525" y="6580369"/>
            <a:ext cx="1653017" cy="268378"/>
            <a:chOff x="1788160" y="6648440"/>
            <a:chExt cx="1917006" cy="20036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DAC02D-A320-40CB-93F0-755B8DC75F5B}"/>
                </a:ext>
              </a:extLst>
            </p:cNvPr>
            <p:cNvSpPr txBox="1"/>
            <p:nvPr/>
          </p:nvSpPr>
          <p:spPr>
            <a:xfrm>
              <a:off x="1788160" y="6648440"/>
              <a:ext cx="1917006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 Mockup &amp; prototype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EAD2C15-7930-48D2-BCE8-4AB9F872401E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A666BC4-90DB-49B7-B282-41771F11F5B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DE380F8-17C1-4593-94F7-41FF7741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83" y="1330221"/>
            <a:ext cx="2704837" cy="4798707"/>
          </a:xfrm>
          <a:prstGeom prst="round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71FAE0-C7B7-4895-BF9C-B2E8B1FBB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8868850"/>
            <a:ext cx="3168336" cy="52642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263F11-B195-4857-B1BF-5928545A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6006" y="8258994"/>
            <a:ext cx="390285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A8B573-4429-4301-A1F7-ADE233F2EB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8353" y="1350541"/>
            <a:ext cx="2704837" cy="521199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B028EE4-6D2B-47A8-B94E-AB99BD443634}"/>
              </a:ext>
            </a:extLst>
          </p:cNvPr>
          <p:cNvSpPr txBox="1"/>
          <p:nvPr/>
        </p:nvSpPr>
        <p:spPr>
          <a:xfrm>
            <a:off x="7933076" y="1554302"/>
            <a:ext cx="3756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Function 1 : Searching</a:t>
            </a:r>
            <a:endParaRPr lang="ko-KR" altLang="en-US" sz="2800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3406BA7-6782-4E4A-A02E-B34694186202}"/>
              </a:ext>
            </a:extLst>
          </p:cNvPr>
          <p:cNvCxnSpPr/>
          <p:nvPr/>
        </p:nvCxnSpPr>
        <p:spPr>
          <a:xfrm>
            <a:off x="9112440" y="2211147"/>
            <a:ext cx="100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7F2A86-2AC6-4613-8E90-82479671345F}"/>
              </a:ext>
            </a:extLst>
          </p:cNvPr>
          <p:cNvSpPr txBox="1"/>
          <p:nvPr/>
        </p:nvSpPr>
        <p:spPr>
          <a:xfrm>
            <a:off x="7656897" y="2572999"/>
            <a:ext cx="435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user can see the detailed information like the name of pills, description and side effects of pills.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077A86-6161-4D42-BE12-32BB02F784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t="-7173" r="11097" b="8361"/>
          <a:stretch/>
        </p:blipFill>
        <p:spPr>
          <a:xfrm flipH="1">
            <a:off x="146078" y="739723"/>
            <a:ext cx="3987849" cy="58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213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07. Mockup &amp; Prototype App</a:t>
            </a:r>
            <a:endParaRPr lang="ko-KR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7302807-51A1-47D3-B481-376A1F0CD0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03691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54195" y="6587647"/>
            <a:ext cx="1776438" cy="267318"/>
            <a:chOff x="1787833" y="6656816"/>
            <a:chExt cx="1788487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7833" y="6656816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5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683290" y="6587179"/>
            <a:ext cx="1879599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6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558486" y="6579722"/>
            <a:ext cx="1541914" cy="270741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CA79E2C-E35A-4591-AF10-33BE9D1879F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20F37D-A38D-43C5-ACA6-C479BD05DEF9}"/>
              </a:ext>
            </a:extLst>
          </p:cNvPr>
          <p:cNvGrpSpPr/>
          <p:nvPr/>
        </p:nvGrpSpPr>
        <p:grpSpPr>
          <a:xfrm>
            <a:off x="9103575" y="6580369"/>
            <a:ext cx="1702710" cy="268378"/>
            <a:chOff x="1788160" y="6648440"/>
            <a:chExt cx="1974635" cy="2003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64E039-E5C3-4831-A362-0E779DA0A32F}"/>
                </a:ext>
              </a:extLst>
            </p:cNvPr>
            <p:cNvSpPr txBox="1"/>
            <p:nvPr/>
          </p:nvSpPr>
          <p:spPr>
            <a:xfrm>
              <a:off x="1788160" y="6648440"/>
              <a:ext cx="1974635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 financial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EA49E0F-46CF-46AD-A640-4A3E4621BC8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AEF9883-D011-4433-8FE6-7B05D9D837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2A59D3D-E592-45C8-8CA0-0F9DAE16A88B}"/>
              </a:ext>
            </a:extLst>
          </p:cNvPr>
          <p:cNvGrpSpPr/>
          <p:nvPr/>
        </p:nvGrpSpPr>
        <p:grpSpPr>
          <a:xfrm>
            <a:off x="10645525" y="6580369"/>
            <a:ext cx="1653017" cy="268378"/>
            <a:chOff x="1788160" y="6648440"/>
            <a:chExt cx="1917006" cy="20036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DAC02D-A320-40CB-93F0-755B8DC75F5B}"/>
                </a:ext>
              </a:extLst>
            </p:cNvPr>
            <p:cNvSpPr txBox="1"/>
            <p:nvPr/>
          </p:nvSpPr>
          <p:spPr>
            <a:xfrm>
              <a:off x="1788160" y="6648440"/>
              <a:ext cx="1917006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 Mockup &amp; prototype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EAD2C15-7930-48D2-BCE8-4AB9F872401E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A666BC4-90DB-49B7-B282-41771F11F5B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B71FAE0-C7B7-4895-BF9C-B2E8B1FB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40" y="1167886"/>
            <a:ext cx="3168336" cy="52642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515F80-B922-499A-B88C-A3194993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744" y="1172709"/>
            <a:ext cx="3081898" cy="51024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263F11-B195-4857-B1BF-5928545A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6006" y="8258994"/>
            <a:ext cx="3902857" cy="6858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B028EE4-6D2B-47A8-B94E-AB99BD443634}"/>
              </a:ext>
            </a:extLst>
          </p:cNvPr>
          <p:cNvSpPr txBox="1"/>
          <p:nvPr/>
        </p:nvSpPr>
        <p:spPr>
          <a:xfrm>
            <a:off x="7507692" y="1554302"/>
            <a:ext cx="430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Function 2 : Setting Alarm</a:t>
            </a:r>
            <a:endParaRPr lang="ko-KR" altLang="en-US" sz="2800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3406BA7-6782-4E4A-A02E-B34694186202}"/>
              </a:ext>
            </a:extLst>
          </p:cNvPr>
          <p:cNvCxnSpPr/>
          <p:nvPr/>
        </p:nvCxnSpPr>
        <p:spPr>
          <a:xfrm>
            <a:off x="8961968" y="2211147"/>
            <a:ext cx="100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7F2A86-2AC6-4613-8E90-82479671345F}"/>
              </a:ext>
            </a:extLst>
          </p:cNvPr>
          <p:cNvSpPr txBox="1"/>
          <p:nvPr/>
        </p:nvSpPr>
        <p:spPr>
          <a:xfrm>
            <a:off x="7506425" y="2572999"/>
            <a:ext cx="4352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users can check the pills they are taking. Moreover, they can set alarm in this pill box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pill box can be modified with the button next to the pill box. They can remove the pill which they don’t want to take anymore.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6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213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07. Mockup &amp; Prototype App</a:t>
            </a:r>
            <a:endParaRPr lang="ko-KR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7302807-51A1-47D3-B481-376A1F0CD0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90F8C-544F-4CDB-9586-695D295B8333}"/>
              </a:ext>
            </a:extLst>
          </p:cNvPr>
          <p:cNvGrpSpPr/>
          <p:nvPr/>
        </p:nvGrpSpPr>
        <p:grpSpPr>
          <a:xfrm>
            <a:off x="3803691" y="6585503"/>
            <a:ext cx="1991251" cy="265027"/>
            <a:chOff x="1788160" y="6648440"/>
            <a:chExt cx="1894380" cy="2003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DD7C6-7F15-47AB-BA0B-75AB69DDDC93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9C6262-E121-4A9A-B7BB-C8D2ABCAA29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7641A-5F54-480A-9B94-4C6B905BD5A7}"/>
              </a:ext>
            </a:extLst>
          </p:cNvPr>
          <p:cNvGrpSpPr/>
          <p:nvPr/>
        </p:nvGrpSpPr>
        <p:grpSpPr>
          <a:xfrm>
            <a:off x="2654195" y="6587647"/>
            <a:ext cx="1776438" cy="267318"/>
            <a:chOff x="1787833" y="6656816"/>
            <a:chExt cx="1788487" cy="1977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BDC665-6BAD-4123-AA9F-B591238ABD8A}"/>
                </a:ext>
              </a:extLst>
            </p:cNvPr>
            <p:cNvSpPr txBox="1"/>
            <p:nvPr/>
          </p:nvSpPr>
          <p:spPr>
            <a:xfrm>
              <a:off x="1787833" y="6656816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AF6C0A-6CAD-43D2-88FE-1C0BEC25684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5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992606-F2A2-4D69-8B20-B0157760FA7F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2DED87-A16B-4528-92C2-8E334223396D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C9F439-0DD2-4CFD-85E1-BBDF45D7DA2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F3933F-26A9-4760-9361-8E2CC7026DF4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F32108-6D6A-4B67-ADFE-09A6968215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DC4A0-A2AD-4B4E-AAB4-5DEE3CA3B7C7}"/>
              </a:ext>
            </a:extLst>
          </p:cNvPr>
          <p:cNvGrpSpPr/>
          <p:nvPr/>
        </p:nvGrpSpPr>
        <p:grpSpPr>
          <a:xfrm>
            <a:off x="5683290" y="6587179"/>
            <a:ext cx="1879599" cy="265027"/>
            <a:chOff x="1788160" y="6648440"/>
            <a:chExt cx="1788160" cy="200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831A8-699E-4455-AE34-52D740096D07}"/>
                </a:ext>
              </a:extLst>
            </p:cNvPr>
            <p:cNvSpPr txBox="1"/>
            <p:nvPr/>
          </p:nvSpPr>
          <p:spPr>
            <a:xfrm>
              <a:off x="1788160" y="6648440"/>
              <a:ext cx="1601576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 General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3D777-7AED-43C5-AB77-7A2AFEEF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3F4463-ACD3-4604-93AD-7DD7E0ECF106}"/>
              </a:ext>
            </a:extLst>
          </p:cNvPr>
          <p:cNvGrpSpPr/>
          <p:nvPr/>
        </p:nvGrpSpPr>
        <p:grpSpPr>
          <a:xfrm>
            <a:off x="7558486" y="6579722"/>
            <a:ext cx="1541914" cy="270741"/>
            <a:chOff x="1788160" y="6648440"/>
            <a:chExt cx="1788160" cy="200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2836E-9C78-466E-9FB2-8E606334CBE6}"/>
                </a:ext>
              </a:extLst>
            </p:cNvPr>
            <p:cNvSpPr txBox="1"/>
            <p:nvPr/>
          </p:nvSpPr>
          <p:spPr>
            <a:xfrm>
              <a:off x="1788160" y="6648440"/>
              <a:ext cx="1359097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 Database Model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DDED5D-5358-43F1-8C32-680066A990D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CA79E2C-E35A-4591-AF10-33BE9D1879FB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20F37D-A38D-43C5-ACA6-C479BD05DEF9}"/>
              </a:ext>
            </a:extLst>
          </p:cNvPr>
          <p:cNvGrpSpPr/>
          <p:nvPr/>
        </p:nvGrpSpPr>
        <p:grpSpPr>
          <a:xfrm>
            <a:off x="9103575" y="6580369"/>
            <a:ext cx="1702710" cy="268378"/>
            <a:chOff x="1788160" y="6648440"/>
            <a:chExt cx="1974635" cy="2003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64E039-E5C3-4831-A362-0E779DA0A32F}"/>
                </a:ext>
              </a:extLst>
            </p:cNvPr>
            <p:cNvSpPr txBox="1"/>
            <p:nvPr/>
          </p:nvSpPr>
          <p:spPr>
            <a:xfrm>
              <a:off x="1788160" y="6648440"/>
              <a:ext cx="1974635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 financial Architecture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EA49E0F-46CF-46AD-A640-4A3E4621BC8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AEF9883-D011-4433-8FE6-7B05D9D837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2A59D3D-E592-45C8-8CA0-0F9DAE16A88B}"/>
              </a:ext>
            </a:extLst>
          </p:cNvPr>
          <p:cNvGrpSpPr/>
          <p:nvPr/>
        </p:nvGrpSpPr>
        <p:grpSpPr>
          <a:xfrm>
            <a:off x="10645525" y="6580369"/>
            <a:ext cx="1653017" cy="268378"/>
            <a:chOff x="1788160" y="6648440"/>
            <a:chExt cx="1917006" cy="20036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DAC02D-A320-40CB-93F0-755B8DC75F5B}"/>
                </a:ext>
              </a:extLst>
            </p:cNvPr>
            <p:cNvSpPr txBox="1"/>
            <p:nvPr/>
          </p:nvSpPr>
          <p:spPr>
            <a:xfrm>
              <a:off x="1788160" y="6648440"/>
              <a:ext cx="1917006" cy="19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 Mockup &amp; prototype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EAD2C15-7930-48D2-BCE8-4AB9F872401E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A666BC4-90DB-49B7-B282-41771F11F5BD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6220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CC4A474-B3A5-4015-ABB1-55C15592E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28" y="1403440"/>
            <a:ext cx="2999211" cy="49920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263F11-B195-4857-B1BF-5928545A7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99" y="1421636"/>
            <a:ext cx="2838407" cy="498757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D1FE52A-F845-4DE5-B8A5-53E107F70C8F}"/>
              </a:ext>
            </a:extLst>
          </p:cNvPr>
          <p:cNvSpPr txBox="1"/>
          <p:nvPr/>
        </p:nvSpPr>
        <p:spPr>
          <a:xfrm>
            <a:off x="7704862" y="1554302"/>
            <a:ext cx="3911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Function 3 : Notification</a:t>
            </a:r>
            <a:endParaRPr lang="ko-KR" altLang="en-US" sz="2800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9546A7C-CFE0-4D79-842E-B566AE478011}"/>
              </a:ext>
            </a:extLst>
          </p:cNvPr>
          <p:cNvCxnSpPr/>
          <p:nvPr/>
        </p:nvCxnSpPr>
        <p:spPr>
          <a:xfrm>
            <a:off x="8961968" y="2211147"/>
            <a:ext cx="100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35E29F5-8D4C-4A55-9E32-32DE3DD24DA2}"/>
              </a:ext>
            </a:extLst>
          </p:cNvPr>
          <p:cNvSpPr txBox="1"/>
          <p:nvPr/>
        </p:nvSpPr>
        <p:spPr>
          <a:xfrm>
            <a:off x="7506425" y="2572999"/>
            <a:ext cx="4352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user can decide whether they would get the notification on setting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user would be waned about their diet or when they have the pills with conflicted ingredients.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8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1010592" y="470368"/>
            <a:ext cx="2753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i="1" dirty="0">
                <a:solidFill>
                  <a:schemeClr val="accent1">
                    <a:lumMod val="50000"/>
                  </a:schemeClr>
                </a:solidFill>
              </a:rPr>
              <a:t>Moreover</a:t>
            </a:r>
            <a:endParaRPr lang="ko-KR" altLang="en-US" sz="40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29AB5-8C20-4392-BE92-1C371459FD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8664" y="855089"/>
            <a:ext cx="5604297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693AFC-EFAD-4F25-8E3D-071040271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09" y="1546225"/>
            <a:ext cx="5400675" cy="447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08106-5887-4787-B5EB-280928850BFE}"/>
              </a:ext>
            </a:extLst>
          </p:cNvPr>
          <p:cNvSpPr txBox="1"/>
          <p:nvPr/>
        </p:nvSpPr>
        <p:spPr>
          <a:xfrm>
            <a:off x="3763910" y="855088"/>
            <a:ext cx="246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If you want to see more details..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1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1010592" y="470368"/>
            <a:ext cx="2753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i="1" dirty="0">
                <a:solidFill>
                  <a:schemeClr val="accent1">
                    <a:lumMod val="50000"/>
                  </a:schemeClr>
                </a:solidFill>
              </a:rPr>
              <a:t>Moreover</a:t>
            </a:r>
            <a:endParaRPr lang="ko-KR" altLang="en-US" sz="40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29AB5-8C20-4392-BE92-1C371459FD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8664" y="855089"/>
            <a:ext cx="560429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08106-5887-4787-B5EB-280928850BFE}"/>
              </a:ext>
            </a:extLst>
          </p:cNvPr>
          <p:cNvSpPr txBox="1"/>
          <p:nvPr/>
        </p:nvSpPr>
        <p:spPr>
          <a:xfrm>
            <a:off x="3763910" y="855088"/>
            <a:ext cx="246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If you want to see more details..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1188A7-FDF2-4D02-B293-762DCCF44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799"/>
          <a:stretch/>
        </p:blipFill>
        <p:spPr>
          <a:xfrm>
            <a:off x="851148" y="1339390"/>
            <a:ext cx="5737516" cy="4252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F2E0AC-7D45-4A0C-9999-67A95AD15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8"/>
          <a:stretch/>
        </p:blipFill>
        <p:spPr>
          <a:xfrm>
            <a:off x="851148" y="1764644"/>
            <a:ext cx="5737516" cy="497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6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1345872" y="1528314"/>
            <a:ext cx="1715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i="1" dirty="0">
                <a:solidFill>
                  <a:schemeClr val="accent1">
                    <a:lumMod val="50000"/>
                  </a:schemeClr>
                </a:solidFill>
              </a:rPr>
              <a:t>Q &amp; A</a:t>
            </a:r>
            <a:endParaRPr lang="ko-KR" altLang="en-US" sz="40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29AB5-8C20-4392-BE92-1C371459FD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8664" y="855089"/>
            <a:ext cx="560429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DB5EF-7622-4B0B-9A2F-FDF2D101461D}"/>
              </a:ext>
            </a:extLst>
          </p:cNvPr>
          <p:cNvSpPr txBox="1"/>
          <p:nvPr/>
        </p:nvSpPr>
        <p:spPr>
          <a:xfrm>
            <a:off x="2309485" y="3342115"/>
            <a:ext cx="3294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https://github.com/jy-977/ICT-medictionary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A3C11-CB10-4C10-A5DC-7F40591904E4}"/>
              </a:ext>
            </a:extLst>
          </p:cNvPr>
          <p:cNvSpPr txBox="1"/>
          <p:nvPr/>
        </p:nvSpPr>
        <p:spPr>
          <a:xfrm>
            <a:off x="1345872" y="3342115"/>
            <a:ext cx="7177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Github</a:t>
            </a:r>
            <a:endParaRPr lang="ko-KR" altLang="en-US" sz="13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D096B-7E0C-4C92-970F-5C8FEE80908A}"/>
              </a:ext>
            </a:extLst>
          </p:cNvPr>
          <p:cNvSpPr txBox="1"/>
          <p:nvPr/>
        </p:nvSpPr>
        <p:spPr>
          <a:xfrm>
            <a:off x="2801187" y="3747700"/>
            <a:ext cx="1998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https://github.com/jy-977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E37D2-A6D7-4942-AB19-3EFF2C8591D1}"/>
              </a:ext>
            </a:extLst>
          </p:cNvPr>
          <p:cNvSpPr txBox="1"/>
          <p:nvPr/>
        </p:nvSpPr>
        <p:spPr>
          <a:xfrm>
            <a:off x="1345872" y="3747700"/>
            <a:ext cx="12859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Jeongyun</a:t>
            </a:r>
            <a:r>
              <a:rPr lang="en-US" altLang="ko-KR" sz="1300" b="1" i="1" dirty="0">
                <a:solidFill>
                  <a:schemeClr val="accent2">
                    <a:lumMod val="50000"/>
                  </a:schemeClr>
                </a:solidFill>
              </a:rPr>
              <a:t> Lee</a:t>
            </a:r>
            <a:endParaRPr lang="ko-KR" altLang="en-US" sz="13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103743-6425-4B8B-83E1-BCCFC9A3658A}"/>
              </a:ext>
            </a:extLst>
          </p:cNvPr>
          <p:cNvSpPr txBox="1"/>
          <p:nvPr/>
        </p:nvSpPr>
        <p:spPr>
          <a:xfrm>
            <a:off x="2801187" y="4137895"/>
            <a:ext cx="2042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https://github.com/mvp17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A541C-0AAB-4FDB-859E-CE790AC018A5}"/>
              </a:ext>
            </a:extLst>
          </p:cNvPr>
          <p:cNvSpPr txBox="1"/>
          <p:nvPr/>
        </p:nvSpPr>
        <p:spPr>
          <a:xfrm>
            <a:off x="1345872" y="4137895"/>
            <a:ext cx="9501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>
                <a:solidFill>
                  <a:schemeClr val="accent2">
                    <a:lumMod val="50000"/>
                  </a:schemeClr>
                </a:solidFill>
              </a:rPr>
              <a:t>Marc Visa</a:t>
            </a:r>
            <a:endParaRPr lang="ko-KR" altLang="en-US" sz="13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FC31E1-9D2B-46C7-A13D-11EB0A71720D}"/>
              </a:ext>
            </a:extLst>
          </p:cNvPr>
          <p:cNvSpPr txBox="1"/>
          <p:nvPr/>
        </p:nvSpPr>
        <p:spPr>
          <a:xfrm>
            <a:off x="2801187" y="4543480"/>
            <a:ext cx="214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https://github.com/ron7858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CC3224-A941-4B6B-B5EC-E8706A324C3D}"/>
              </a:ext>
            </a:extLst>
          </p:cNvPr>
          <p:cNvSpPr txBox="1"/>
          <p:nvPr/>
        </p:nvSpPr>
        <p:spPr>
          <a:xfrm>
            <a:off x="1345872" y="4543480"/>
            <a:ext cx="13517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Ronnel</a:t>
            </a:r>
            <a:r>
              <a:rPr lang="en-US" altLang="ko-KR" sz="13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Mattew</a:t>
            </a:r>
            <a:endParaRPr lang="ko-KR" altLang="en-US" sz="13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CFFF91-72BE-43E1-A76A-F73F3FD289F3}"/>
              </a:ext>
            </a:extLst>
          </p:cNvPr>
          <p:cNvSpPr txBox="1"/>
          <p:nvPr/>
        </p:nvSpPr>
        <p:spPr>
          <a:xfrm>
            <a:off x="2801187" y="4938393"/>
            <a:ext cx="2225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https://github.com/eyadfhafi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A00394-2D97-4FFC-A2B2-26A011324B21}"/>
              </a:ext>
            </a:extLst>
          </p:cNvPr>
          <p:cNvSpPr txBox="1"/>
          <p:nvPr/>
        </p:nvSpPr>
        <p:spPr>
          <a:xfrm>
            <a:off x="1345872" y="4938393"/>
            <a:ext cx="11294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Eyad</a:t>
            </a:r>
            <a:r>
              <a:rPr lang="en-US" altLang="ko-KR" sz="1300" b="1" i="1" dirty="0">
                <a:solidFill>
                  <a:schemeClr val="accent2">
                    <a:lumMod val="50000"/>
                  </a:schemeClr>
                </a:solidFill>
              </a:rPr>
              <a:t> Al </a:t>
            </a:r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Hafi</a:t>
            </a:r>
            <a:endParaRPr lang="ko-KR" altLang="en-US" sz="13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7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924283" y="1528314"/>
            <a:ext cx="6397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i="1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altLang="ko-KR" sz="4400" b="1" i="1" dirty="0">
                <a:solidFill>
                  <a:schemeClr val="accent2">
                    <a:lumMod val="50000"/>
                  </a:schemeClr>
                </a:solidFill>
              </a:rPr>
              <a:t>hank you for watching</a:t>
            </a:r>
            <a:endParaRPr lang="ko-KR" altLang="en-US" sz="40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29AB5-8C20-4392-BE92-1C371459FD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88664" y="855089"/>
            <a:ext cx="560429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DB5EF-7622-4B0B-9A2F-FDF2D101461D}"/>
              </a:ext>
            </a:extLst>
          </p:cNvPr>
          <p:cNvSpPr txBox="1"/>
          <p:nvPr/>
        </p:nvSpPr>
        <p:spPr>
          <a:xfrm>
            <a:off x="2309485" y="3342115"/>
            <a:ext cx="3294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https://github.com/jy-977/ICT-medictionary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A3C11-CB10-4C10-A5DC-7F40591904E4}"/>
              </a:ext>
            </a:extLst>
          </p:cNvPr>
          <p:cNvSpPr txBox="1"/>
          <p:nvPr/>
        </p:nvSpPr>
        <p:spPr>
          <a:xfrm>
            <a:off x="1345872" y="3342115"/>
            <a:ext cx="7177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Github</a:t>
            </a:r>
            <a:endParaRPr lang="ko-KR" altLang="en-US" sz="13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D096B-7E0C-4C92-970F-5C8FEE80908A}"/>
              </a:ext>
            </a:extLst>
          </p:cNvPr>
          <p:cNvSpPr txBox="1"/>
          <p:nvPr/>
        </p:nvSpPr>
        <p:spPr>
          <a:xfrm>
            <a:off x="2801187" y="3747700"/>
            <a:ext cx="1998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https://github.com/jy-977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E37D2-A6D7-4942-AB19-3EFF2C8591D1}"/>
              </a:ext>
            </a:extLst>
          </p:cNvPr>
          <p:cNvSpPr txBox="1"/>
          <p:nvPr/>
        </p:nvSpPr>
        <p:spPr>
          <a:xfrm>
            <a:off x="1345872" y="3747700"/>
            <a:ext cx="12859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Jeongyun</a:t>
            </a:r>
            <a:r>
              <a:rPr lang="en-US" altLang="ko-KR" sz="1300" b="1" i="1" dirty="0">
                <a:solidFill>
                  <a:schemeClr val="accent2">
                    <a:lumMod val="50000"/>
                  </a:schemeClr>
                </a:solidFill>
              </a:rPr>
              <a:t> Lee</a:t>
            </a:r>
            <a:endParaRPr lang="ko-KR" altLang="en-US" sz="13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103743-6425-4B8B-83E1-BCCFC9A3658A}"/>
              </a:ext>
            </a:extLst>
          </p:cNvPr>
          <p:cNvSpPr txBox="1"/>
          <p:nvPr/>
        </p:nvSpPr>
        <p:spPr>
          <a:xfrm>
            <a:off x="2801187" y="4137895"/>
            <a:ext cx="2042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https://github.com/mvp17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A541C-0AAB-4FDB-859E-CE790AC018A5}"/>
              </a:ext>
            </a:extLst>
          </p:cNvPr>
          <p:cNvSpPr txBox="1"/>
          <p:nvPr/>
        </p:nvSpPr>
        <p:spPr>
          <a:xfrm>
            <a:off x="1345872" y="4137895"/>
            <a:ext cx="9501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>
                <a:solidFill>
                  <a:schemeClr val="accent2">
                    <a:lumMod val="50000"/>
                  </a:schemeClr>
                </a:solidFill>
              </a:rPr>
              <a:t>Marc Visa</a:t>
            </a:r>
            <a:endParaRPr lang="ko-KR" altLang="en-US" sz="13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FC31E1-9D2B-46C7-A13D-11EB0A71720D}"/>
              </a:ext>
            </a:extLst>
          </p:cNvPr>
          <p:cNvSpPr txBox="1"/>
          <p:nvPr/>
        </p:nvSpPr>
        <p:spPr>
          <a:xfrm>
            <a:off x="2801187" y="4543480"/>
            <a:ext cx="214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https://github.com/ron7858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CC3224-A941-4B6B-B5EC-E8706A324C3D}"/>
              </a:ext>
            </a:extLst>
          </p:cNvPr>
          <p:cNvSpPr txBox="1"/>
          <p:nvPr/>
        </p:nvSpPr>
        <p:spPr>
          <a:xfrm>
            <a:off x="1345872" y="4543480"/>
            <a:ext cx="13517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Ronnel</a:t>
            </a:r>
            <a:r>
              <a:rPr lang="en-US" altLang="ko-KR" sz="13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Mattew</a:t>
            </a:r>
            <a:endParaRPr lang="ko-KR" altLang="en-US" sz="13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CFFF91-72BE-43E1-A76A-F73F3FD289F3}"/>
              </a:ext>
            </a:extLst>
          </p:cNvPr>
          <p:cNvSpPr txBox="1"/>
          <p:nvPr/>
        </p:nvSpPr>
        <p:spPr>
          <a:xfrm>
            <a:off x="2801187" y="4938393"/>
            <a:ext cx="2225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>
                    <a:lumMod val="75000"/>
                  </a:schemeClr>
                </a:solidFill>
              </a:rPr>
              <a:t>https://github.com/eyadfhafi</a:t>
            </a:r>
            <a:endParaRPr lang="ko-KR" altLang="en-US" sz="1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A00394-2D97-4FFC-A2B2-26A011324B21}"/>
              </a:ext>
            </a:extLst>
          </p:cNvPr>
          <p:cNvSpPr txBox="1"/>
          <p:nvPr/>
        </p:nvSpPr>
        <p:spPr>
          <a:xfrm>
            <a:off x="1345872" y="4938393"/>
            <a:ext cx="11294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Eyad</a:t>
            </a:r>
            <a:r>
              <a:rPr lang="en-US" altLang="ko-KR" sz="1300" b="1" i="1" dirty="0">
                <a:solidFill>
                  <a:schemeClr val="accent2">
                    <a:lumMod val="50000"/>
                  </a:schemeClr>
                </a:solidFill>
              </a:rPr>
              <a:t> Al </a:t>
            </a:r>
            <a:r>
              <a:rPr lang="en-US" altLang="ko-KR" sz="1300" b="1" i="1" dirty="0" err="1">
                <a:solidFill>
                  <a:schemeClr val="accent2">
                    <a:lumMod val="50000"/>
                  </a:schemeClr>
                </a:solidFill>
              </a:rPr>
              <a:t>Hafi</a:t>
            </a:r>
            <a:endParaRPr lang="ko-KR" altLang="en-US" sz="13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860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Members</a:t>
            </a:r>
            <a:endParaRPr lang="ko-KR" altLang="en-US" sz="4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464F5A-F29D-4736-8B46-F0E84447E51A}"/>
              </a:ext>
            </a:extLst>
          </p:cNvPr>
          <p:cNvSpPr txBox="1"/>
          <p:nvPr/>
        </p:nvSpPr>
        <p:spPr>
          <a:xfrm>
            <a:off x="1632295" y="5581204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Jeongyun</a:t>
            </a:r>
            <a:r>
              <a:rPr lang="en-US" altLang="ko-KR" sz="2400" b="1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Lee</a:t>
            </a:r>
            <a:endParaRPr lang="ko-KR" altLang="en-US" sz="2400" b="1" spc="-15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BC441F-3A71-49C3-A25D-6A993966E967}"/>
              </a:ext>
            </a:extLst>
          </p:cNvPr>
          <p:cNvSpPr/>
          <p:nvPr/>
        </p:nvSpPr>
        <p:spPr>
          <a:xfrm>
            <a:off x="1392870" y="1901098"/>
            <a:ext cx="2452467" cy="3268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F3AB31A-47E5-4E48-A8FD-70DADCB2D2AB}"/>
              </a:ext>
            </a:extLst>
          </p:cNvPr>
          <p:cNvSpPr/>
          <p:nvPr/>
        </p:nvSpPr>
        <p:spPr>
          <a:xfrm>
            <a:off x="4062318" y="1901098"/>
            <a:ext cx="2452467" cy="3268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33B95F8-20F4-4758-8E97-0E28B6F36EA2}"/>
              </a:ext>
            </a:extLst>
          </p:cNvPr>
          <p:cNvSpPr/>
          <p:nvPr/>
        </p:nvSpPr>
        <p:spPr>
          <a:xfrm>
            <a:off x="6731766" y="1901098"/>
            <a:ext cx="2452467" cy="3268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FFE76EE-BD13-4EC5-8E30-F0CE0B8A48F5}"/>
              </a:ext>
            </a:extLst>
          </p:cNvPr>
          <p:cNvSpPr/>
          <p:nvPr/>
        </p:nvSpPr>
        <p:spPr>
          <a:xfrm>
            <a:off x="9401214" y="1901098"/>
            <a:ext cx="2452467" cy="3268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C9C3F229-5D83-4BDF-B394-37A313B103F4}"/>
              </a:ext>
            </a:extLst>
          </p:cNvPr>
          <p:cNvCxnSpPr/>
          <p:nvPr/>
        </p:nvCxnSpPr>
        <p:spPr>
          <a:xfrm>
            <a:off x="2332861" y="5473700"/>
            <a:ext cx="5724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7D6F4C1B-967C-429E-B222-BEF53E8A4C8B}"/>
              </a:ext>
            </a:extLst>
          </p:cNvPr>
          <p:cNvCxnSpPr/>
          <p:nvPr/>
        </p:nvCxnSpPr>
        <p:spPr>
          <a:xfrm>
            <a:off x="5002309" y="5473700"/>
            <a:ext cx="5724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67134CBC-C853-4F12-9F9E-7D9C69C6B566}"/>
              </a:ext>
            </a:extLst>
          </p:cNvPr>
          <p:cNvCxnSpPr/>
          <p:nvPr/>
        </p:nvCxnSpPr>
        <p:spPr>
          <a:xfrm>
            <a:off x="7671757" y="5473700"/>
            <a:ext cx="5724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83A6446F-2986-4829-A42D-AFFEB9BA38B3}"/>
              </a:ext>
            </a:extLst>
          </p:cNvPr>
          <p:cNvCxnSpPr/>
          <p:nvPr/>
        </p:nvCxnSpPr>
        <p:spPr>
          <a:xfrm>
            <a:off x="10341205" y="5473700"/>
            <a:ext cx="5724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ECF7A8D-28C6-494C-99E5-A67E1276A2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087" y="2181224"/>
            <a:ext cx="1998783" cy="2665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8C46CF-AA48-4FE9-BB76-67E743B5D7EB}"/>
              </a:ext>
            </a:extLst>
          </p:cNvPr>
          <p:cNvSpPr txBox="1"/>
          <p:nvPr/>
        </p:nvSpPr>
        <p:spPr>
          <a:xfrm>
            <a:off x="1876977" y="6042869"/>
            <a:ext cx="148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Scrum Master</a:t>
            </a:r>
            <a:endParaRPr lang="ko-KR" altLang="en-US" b="1" spc="-15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37745-233F-492B-AF5D-7CFA187714AF}"/>
              </a:ext>
            </a:extLst>
          </p:cNvPr>
          <p:cNvSpPr txBox="1"/>
          <p:nvPr/>
        </p:nvSpPr>
        <p:spPr>
          <a:xfrm>
            <a:off x="4267748" y="5581204"/>
            <a:ext cx="21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Ronnel</a:t>
            </a:r>
            <a:r>
              <a:rPr lang="en-US" altLang="ko-KR" sz="2400" b="1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spc="-150" dirty="0" err="1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Mattew</a:t>
            </a:r>
            <a:endParaRPr lang="ko-KR" altLang="en-US" sz="2400" b="1" spc="-15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6922A-48F9-45EC-B54A-D7F96B1945CE}"/>
              </a:ext>
            </a:extLst>
          </p:cNvPr>
          <p:cNvSpPr txBox="1"/>
          <p:nvPr/>
        </p:nvSpPr>
        <p:spPr>
          <a:xfrm>
            <a:off x="4541445" y="6042869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Financial Expert</a:t>
            </a:r>
            <a:endParaRPr lang="ko-KR" altLang="en-US" b="1" spc="-15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C7970F-1D3C-4A51-804C-929D1E35F909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D23E490-90F3-461A-89B2-A009D9749CAB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8E0A8BF-0FA7-4813-AE6A-18607E8295C1}"/>
              </a:ext>
            </a:extLst>
          </p:cNvPr>
          <p:cNvSpPr txBox="1"/>
          <p:nvPr/>
        </p:nvSpPr>
        <p:spPr>
          <a:xfrm>
            <a:off x="7278575" y="5581204"/>
            <a:ext cx="145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Marc Visa</a:t>
            </a:r>
            <a:endParaRPr lang="ko-KR" altLang="en-US" sz="2400" b="1" spc="-15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2A28B8-9667-4CB3-A126-01C4531552C5}"/>
              </a:ext>
            </a:extLst>
          </p:cNvPr>
          <p:cNvSpPr txBox="1"/>
          <p:nvPr/>
        </p:nvSpPr>
        <p:spPr>
          <a:xfrm>
            <a:off x="7233403" y="6042869"/>
            <a:ext cx="154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General Expert</a:t>
            </a:r>
            <a:endParaRPr lang="ko-KR" altLang="en-US" b="1" spc="-15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1DB2E-4EC7-4D63-8D13-76BE23F9CCC9}"/>
              </a:ext>
            </a:extLst>
          </p:cNvPr>
          <p:cNvSpPr txBox="1"/>
          <p:nvPr/>
        </p:nvSpPr>
        <p:spPr>
          <a:xfrm>
            <a:off x="9879855" y="5581204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Eyad</a:t>
            </a:r>
            <a:r>
              <a:rPr lang="en-US" altLang="ko-KR" sz="2400" b="1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Al </a:t>
            </a:r>
            <a:r>
              <a:rPr lang="en-US" altLang="ko-KR" sz="2400" b="1" spc="-150" dirty="0" err="1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Hafi</a:t>
            </a:r>
            <a:endParaRPr lang="ko-KR" altLang="en-US" sz="2400" b="1" spc="-15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F36EE-A71E-42AF-8189-5F34095A404A}"/>
              </a:ext>
            </a:extLst>
          </p:cNvPr>
          <p:cNvSpPr txBox="1"/>
          <p:nvPr/>
        </p:nvSpPr>
        <p:spPr>
          <a:xfrm>
            <a:off x="10200101" y="6042869"/>
            <a:ext cx="112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Developer</a:t>
            </a:r>
            <a:endParaRPr lang="ko-KR" altLang="en-US" b="1" spc="-15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F78CC8-034F-4F10-97FA-80BC91A6AA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304" y="2184841"/>
            <a:ext cx="1998000" cy="2664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6FBAE37-22FE-4E2E-8F5F-C9672F4E53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748" y="2181224"/>
            <a:ext cx="1998000" cy="2664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0E5B64B-C397-40C6-A9D5-9D3CE3D490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8999" y="2181224"/>
            <a:ext cx="1998000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6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610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01. Sprint Planning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16D4FF-DC9E-4F26-A1A0-0FA19E697128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261FCA-DEF2-4D48-AAD1-9CB856718253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FC1B47-45D6-4345-8682-A6CA36C26B60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B8EC01B-5300-4F01-A8A1-579F2FC671FD}"/>
              </a:ext>
            </a:extLst>
          </p:cNvPr>
          <p:cNvGrpSpPr/>
          <p:nvPr/>
        </p:nvGrpSpPr>
        <p:grpSpPr>
          <a:xfrm>
            <a:off x="3554986" y="1626767"/>
            <a:ext cx="4819650" cy="4587816"/>
            <a:chOff x="2901950" y="566040"/>
            <a:chExt cx="6057900" cy="5766504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ADD5A0E-7499-4FC7-9284-B25891F5B0FA}"/>
                </a:ext>
              </a:extLst>
            </p:cNvPr>
            <p:cNvSpPr/>
            <p:nvPr/>
          </p:nvSpPr>
          <p:spPr>
            <a:xfrm>
              <a:off x="5518150" y="2890844"/>
              <a:ext cx="3441700" cy="3441700"/>
            </a:xfrm>
            <a:prstGeom prst="ellips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55A03B0-DD26-41D0-89D9-15A93153F67D}"/>
                </a:ext>
              </a:extLst>
            </p:cNvPr>
            <p:cNvSpPr/>
            <p:nvPr/>
          </p:nvSpPr>
          <p:spPr>
            <a:xfrm>
              <a:off x="2901950" y="2890844"/>
              <a:ext cx="3441700" cy="3441700"/>
            </a:xfrm>
            <a:prstGeom prst="ellipse">
              <a:avLst/>
            </a:prstGeom>
            <a:solidFill>
              <a:srgbClr val="FFC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F26BB56C-439C-4C84-BA56-30795F51DB3A}"/>
                </a:ext>
              </a:extLst>
            </p:cNvPr>
            <p:cNvSpPr/>
            <p:nvPr/>
          </p:nvSpPr>
          <p:spPr>
            <a:xfrm>
              <a:off x="4254500" y="566040"/>
              <a:ext cx="3441700" cy="344170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F8AFE39-B0EF-4B5E-85A0-ECA92159E6E8}"/>
              </a:ext>
            </a:extLst>
          </p:cNvPr>
          <p:cNvSpPr txBox="1"/>
          <p:nvPr/>
        </p:nvSpPr>
        <p:spPr>
          <a:xfrm>
            <a:off x="4875155" y="2704244"/>
            <a:ext cx="2250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bg1"/>
                </a:solidFill>
                <a:latin typeface="+mj-ea"/>
                <a:ea typeface="+mj-ea"/>
              </a:rPr>
              <a:t>DEVOPMENT</a:t>
            </a:r>
            <a:endParaRPr lang="ko-KR" altLang="en-US" sz="28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76D192-24F1-4D36-8442-2B5F2B6DC839}"/>
              </a:ext>
            </a:extLst>
          </p:cNvPr>
          <p:cNvSpPr txBox="1"/>
          <p:nvPr/>
        </p:nvSpPr>
        <p:spPr>
          <a:xfrm>
            <a:off x="7531654" y="1532640"/>
            <a:ext cx="351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-    Installing program, frameworks (1)</a:t>
            </a:r>
            <a:endParaRPr lang="ko-KR" altLang="en-US" sz="16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C271096-6C5C-4D61-94BE-3DDB8FF80B23}"/>
              </a:ext>
            </a:extLst>
          </p:cNvPr>
          <p:cNvSpPr txBox="1"/>
          <p:nvPr/>
        </p:nvSpPr>
        <p:spPr>
          <a:xfrm>
            <a:off x="7531656" y="1859558"/>
            <a:ext cx="351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/>
              <a:t>Studying frameworks (2)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984C99B-7A5C-41D8-BEF6-277F2E955045}"/>
              </a:ext>
            </a:extLst>
          </p:cNvPr>
          <p:cNvSpPr txBox="1"/>
          <p:nvPr/>
        </p:nvSpPr>
        <p:spPr>
          <a:xfrm>
            <a:off x="7531655" y="2192663"/>
            <a:ext cx="351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/>
              <a:t>Simple sign up, log in, log out (7.5)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BE72327-D7EC-4F48-A8D7-1880507DDC27}"/>
              </a:ext>
            </a:extLst>
          </p:cNvPr>
          <p:cNvSpPr txBox="1"/>
          <p:nvPr/>
        </p:nvSpPr>
        <p:spPr>
          <a:xfrm>
            <a:off x="7531654" y="2525030"/>
            <a:ext cx="4055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/>
              <a:t>Start menu with the logo of the app (2.5)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F8084D-A1A5-4DC3-A92C-96608A8A6B24}"/>
              </a:ext>
            </a:extLst>
          </p:cNvPr>
          <p:cNvSpPr txBox="1"/>
          <p:nvPr/>
        </p:nvSpPr>
        <p:spPr>
          <a:xfrm>
            <a:off x="7531654" y="2863584"/>
            <a:ext cx="4055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/>
              <a:t>Searching engine (6.5)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C7BF871-6900-48BF-91A1-A2D26DA2A223}"/>
              </a:ext>
            </a:extLst>
          </p:cNvPr>
          <p:cNvSpPr txBox="1"/>
          <p:nvPr/>
        </p:nvSpPr>
        <p:spPr>
          <a:xfrm>
            <a:off x="3866831" y="4413144"/>
            <a:ext cx="1750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bg1"/>
                </a:solidFill>
                <a:latin typeface="+mj-ea"/>
                <a:ea typeface="+mj-ea"/>
              </a:rPr>
              <a:t>Scrum </a:t>
            </a:r>
          </a:p>
          <a:p>
            <a:pPr algn="ctr"/>
            <a:r>
              <a:rPr lang="en-US" altLang="ko-KR" sz="2800" b="1" spc="-150" dirty="0">
                <a:solidFill>
                  <a:schemeClr val="bg1"/>
                </a:solidFill>
                <a:latin typeface="+mj-ea"/>
                <a:ea typeface="+mj-ea"/>
              </a:rPr>
              <a:t>Managing</a:t>
            </a:r>
            <a:endParaRPr lang="ko-KR" altLang="en-US" sz="28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A48FDA8-FE73-441F-BB22-B8DC9CEB7BE7}"/>
              </a:ext>
            </a:extLst>
          </p:cNvPr>
          <p:cNvSpPr txBox="1"/>
          <p:nvPr/>
        </p:nvSpPr>
        <p:spPr>
          <a:xfrm>
            <a:off x="6505473" y="4628588"/>
            <a:ext cx="1239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bg1"/>
                </a:solidFill>
                <a:latin typeface="+mj-ea"/>
                <a:ea typeface="+mj-ea"/>
              </a:rPr>
              <a:t>Design</a:t>
            </a:r>
            <a:endParaRPr lang="ko-KR" altLang="en-US" sz="28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1A29F1-2AD7-4FD7-9588-35B188BD6FE5}"/>
              </a:ext>
            </a:extLst>
          </p:cNvPr>
          <p:cNvSpPr txBox="1"/>
          <p:nvPr/>
        </p:nvSpPr>
        <p:spPr>
          <a:xfrm>
            <a:off x="8493011" y="4106084"/>
            <a:ext cx="351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-    UI Mockup (6)</a:t>
            </a:r>
            <a:endParaRPr lang="ko-KR" altLang="en-US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07812E-7486-42E2-8AB0-D195627F5104}"/>
              </a:ext>
            </a:extLst>
          </p:cNvPr>
          <p:cNvSpPr txBox="1"/>
          <p:nvPr/>
        </p:nvSpPr>
        <p:spPr>
          <a:xfrm>
            <a:off x="8493013" y="4433002"/>
            <a:ext cx="378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/>
              <a:t>Drawing the charts and diagrams (3)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E4A0627-1583-47FF-A820-F1D50A0450FC}"/>
              </a:ext>
            </a:extLst>
          </p:cNvPr>
          <p:cNvSpPr txBox="1"/>
          <p:nvPr/>
        </p:nvSpPr>
        <p:spPr>
          <a:xfrm>
            <a:off x="8493012" y="4766107"/>
            <a:ext cx="351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/>
              <a:t>Financial factors (8)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B7C770-612B-499E-97F1-C54FB9D76932}"/>
              </a:ext>
            </a:extLst>
          </p:cNvPr>
          <p:cNvSpPr txBox="1"/>
          <p:nvPr/>
        </p:nvSpPr>
        <p:spPr>
          <a:xfrm>
            <a:off x="8493011" y="5098474"/>
            <a:ext cx="3312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/>
              <a:t>Data Structure (6.5)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FFE681-9ADA-4341-8CC0-8A485B149B38}"/>
              </a:ext>
            </a:extLst>
          </p:cNvPr>
          <p:cNvSpPr txBox="1"/>
          <p:nvPr/>
        </p:nvSpPr>
        <p:spPr>
          <a:xfrm>
            <a:off x="8493011" y="5394744"/>
            <a:ext cx="3312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highlight>
                  <a:srgbClr val="FFFF00"/>
                </a:highlight>
              </a:rPr>
              <a:t>+</a:t>
            </a:r>
            <a:r>
              <a:rPr lang="en-US" altLang="ko-KR" sz="1600" dirty="0"/>
              <a:t>   General System Structure (2.5)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8027318-9C85-49E0-9A17-E5110BB2F5AB}"/>
              </a:ext>
            </a:extLst>
          </p:cNvPr>
          <p:cNvSpPr txBox="1"/>
          <p:nvPr/>
        </p:nvSpPr>
        <p:spPr>
          <a:xfrm>
            <a:off x="8493011" y="5687138"/>
            <a:ext cx="3312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highlight>
                  <a:srgbClr val="FFFF00"/>
                </a:highlight>
              </a:rPr>
              <a:t>+</a:t>
            </a:r>
            <a:r>
              <a:rPr lang="en-US" altLang="ko-KR" sz="1600" dirty="0"/>
              <a:t>   User story, User cases (6)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E7743F-1F29-45A4-A864-1BC25309DA88}"/>
              </a:ext>
            </a:extLst>
          </p:cNvPr>
          <p:cNvSpPr txBox="1"/>
          <p:nvPr/>
        </p:nvSpPr>
        <p:spPr>
          <a:xfrm>
            <a:off x="683502" y="3550360"/>
            <a:ext cx="351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+</a:t>
            </a:r>
            <a:r>
              <a:rPr lang="en-US" altLang="ko-KR" sz="1600" dirty="0"/>
              <a:t>    Sprint meeting minutes (1.5)</a:t>
            </a:r>
            <a:endParaRPr lang="ko-KR" altLang="en-US" sz="16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0C3174C-B19A-4868-9413-8077F08B4564}"/>
              </a:ext>
            </a:extLst>
          </p:cNvPr>
          <p:cNvSpPr txBox="1"/>
          <p:nvPr/>
        </p:nvSpPr>
        <p:spPr>
          <a:xfrm>
            <a:off x="683504" y="3877278"/>
            <a:ext cx="351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+</a:t>
            </a:r>
            <a:r>
              <a:rPr lang="en-US" altLang="ko-KR" sz="1600" dirty="0"/>
              <a:t>   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management (2)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2F65E31-958A-4ABD-9FB8-C61685C54CB8}"/>
              </a:ext>
            </a:extLst>
          </p:cNvPr>
          <p:cNvSpPr txBox="1"/>
          <p:nvPr/>
        </p:nvSpPr>
        <p:spPr>
          <a:xfrm>
            <a:off x="683503" y="4210383"/>
            <a:ext cx="351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+</a:t>
            </a:r>
            <a:r>
              <a:rPr lang="en-US" altLang="ko-KR" sz="1600" dirty="0"/>
              <a:t>    Sprint Explanation (2)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ED3447-76A4-4FF8-882A-896BA84EC793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F349B49-09C9-4465-8827-05876B98EC7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3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610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01. Sprint Planning</a:t>
            </a:r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7D4FB2-FADB-4A56-ADD1-172C9F5574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77536" y="2632384"/>
            <a:ext cx="4701813" cy="3951407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220E9E8A-83AC-4A3F-9A59-3544BA1E2B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7612194">
            <a:off x="2963143" y="2935892"/>
            <a:ext cx="817581" cy="1058385"/>
          </a:xfrm>
          <a:prstGeom prst="rect">
            <a:avLst/>
          </a:prstGeom>
          <a:effectLst>
            <a:outerShdw blurRad="25400" dist="25400" dir="2700000" rotWithShape="0">
              <a:srgbClr val="FFFFFF">
                <a:alpha val="50000"/>
              </a:srgbClr>
            </a:outerShdw>
          </a:effectLst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680998C3-8FFB-44BC-A38B-9B0F2A9484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18600000">
            <a:off x="2421143" y="1899289"/>
            <a:ext cx="1606268" cy="1037113"/>
          </a:xfrm>
          <a:prstGeom prst="rect">
            <a:avLst/>
          </a:prstGeom>
          <a:effectLst>
            <a:outerShdw blurRad="25400" dist="25400" dir="2700000" rotWithShape="0">
              <a:srgbClr val="FFFFFF">
                <a:alpha val="50000"/>
              </a:srgbClr>
            </a:outerShdw>
          </a:effectLst>
        </p:spPr>
      </p:pic>
      <p:pic>
        <p:nvPicPr>
          <p:cNvPr id="9" name="Picture 19">
            <a:extLst>
              <a:ext uri="{FF2B5EF4-FFF2-40B4-BE49-F238E27FC236}">
                <a16:creationId xmlns:a16="http://schemas.microsoft.com/office/drawing/2014/main" id="{A4E9B1F7-A8F4-47B7-8E5B-6D3264BDBEF7}"/>
              </a:ext>
            </a:extLst>
          </p:cNvPr>
          <p:cNvPicPr/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57559" y="2802268"/>
            <a:ext cx="1374005" cy="1345425"/>
          </a:xfrm>
          <a:prstGeom prst="rect">
            <a:avLst/>
          </a:prstGeom>
          <a:effectLst>
            <a:outerShdw blurRad="25400" dist="25400" dir="2700000" rotWithShape="0">
              <a:srgbClr val="FFFFFF">
                <a:alpha val="50000"/>
              </a:srgbClr>
            </a:outerShdw>
          </a:effectLst>
        </p:spPr>
      </p:pic>
      <p:pic>
        <p:nvPicPr>
          <p:cNvPr id="11" name="Picture 21">
            <a:extLst>
              <a:ext uri="{FF2B5EF4-FFF2-40B4-BE49-F238E27FC236}">
                <a16:creationId xmlns:a16="http://schemas.microsoft.com/office/drawing/2014/main" id="{4BF7A139-6DA6-4A30-8EAB-B2E1753A72B7}"/>
              </a:ext>
            </a:extLst>
          </p:cNvPr>
          <p:cNvPicPr/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07766" y="1398204"/>
            <a:ext cx="1374005" cy="1345425"/>
          </a:xfrm>
          <a:prstGeom prst="rect">
            <a:avLst/>
          </a:prstGeom>
          <a:effectLst>
            <a:outerShdw blurRad="25400" dist="25400" dir="2700000" rotWithShape="0">
              <a:srgbClr val="FFFFFF">
                <a:alpha val="50000"/>
              </a:srgbClr>
            </a:outerShdw>
          </a:effec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20C8FC35-9867-4C45-B878-C524A6F9A8E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 rot="18600000">
            <a:off x="3135892" y="4137381"/>
            <a:ext cx="585559" cy="1313475"/>
          </a:xfrm>
          <a:prstGeom prst="rect">
            <a:avLst/>
          </a:prstGeom>
          <a:effectLst>
            <a:outerShdw blurRad="25400" dist="25400" dir="2700000" rotWithShape="0">
              <a:srgbClr val="FFFFFF">
                <a:alpha val="50000"/>
              </a:srgbClr>
            </a:outerShdw>
          </a:effectLst>
        </p:spPr>
      </p:pic>
      <p:sp>
        <p:nvSpPr>
          <p:cNvPr id="13" name="Shape 500">
            <a:extLst>
              <a:ext uri="{FF2B5EF4-FFF2-40B4-BE49-F238E27FC236}">
                <a16:creationId xmlns:a16="http://schemas.microsoft.com/office/drawing/2014/main" id="{919AE603-2CB7-4C6E-AEC1-2C696598F1B6}"/>
              </a:ext>
            </a:extLst>
          </p:cNvPr>
          <p:cNvSpPr/>
          <p:nvPr/>
        </p:nvSpPr>
        <p:spPr>
          <a:xfrm>
            <a:off x="4343434" y="2863469"/>
            <a:ext cx="1288130" cy="1259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62" h="20859" extrusionOk="0">
                <a:moveTo>
                  <a:pt x="395" y="7880"/>
                </a:moveTo>
                <a:cubicBezTo>
                  <a:pt x="395" y="7880"/>
                  <a:pt x="1261" y="265"/>
                  <a:pt x="8878" y="8"/>
                </a:cubicBezTo>
                <a:cubicBezTo>
                  <a:pt x="16495" y="-249"/>
                  <a:pt x="18322" y="5464"/>
                  <a:pt x="19057" y="9567"/>
                </a:cubicBezTo>
                <a:cubicBezTo>
                  <a:pt x="19793" y="13670"/>
                  <a:pt x="16608" y="20275"/>
                  <a:pt x="11140" y="20813"/>
                </a:cubicBezTo>
                <a:cubicBezTo>
                  <a:pt x="5673" y="21351"/>
                  <a:pt x="-1807" y="17110"/>
                  <a:pt x="395" y="7880"/>
                </a:cubicBezTo>
                <a:close/>
              </a:path>
            </a:pathLst>
          </a:custGeom>
          <a:ln w="12700">
            <a:miter lim="400000"/>
          </a:ln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defRPr sz="2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 err="1">
                <a:solidFill>
                  <a:srgbClr val="FFFFFF"/>
                </a:solidFill>
              </a:rPr>
              <a:t>Speciality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6" name="Shape 501">
            <a:extLst>
              <a:ext uri="{FF2B5EF4-FFF2-40B4-BE49-F238E27FC236}">
                <a16:creationId xmlns:a16="http://schemas.microsoft.com/office/drawing/2014/main" id="{5BCB6928-D22D-4CD5-BCEE-64D030EA1651}"/>
              </a:ext>
            </a:extLst>
          </p:cNvPr>
          <p:cNvSpPr/>
          <p:nvPr/>
        </p:nvSpPr>
        <p:spPr>
          <a:xfrm>
            <a:off x="4300496" y="4409364"/>
            <a:ext cx="1288130" cy="1259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62" h="20859" extrusionOk="0">
                <a:moveTo>
                  <a:pt x="18767" y="7880"/>
                </a:moveTo>
                <a:cubicBezTo>
                  <a:pt x="18767" y="7880"/>
                  <a:pt x="17901" y="265"/>
                  <a:pt x="10284" y="8"/>
                </a:cubicBezTo>
                <a:cubicBezTo>
                  <a:pt x="2667" y="-249"/>
                  <a:pt x="840" y="5464"/>
                  <a:pt x="105" y="9567"/>
                </a:cubicBezTo>
                <a:cubicBezTo>
                  <a:pt x="-631" y="13670"/>
                  <a:pt x="2554" y="20275"/>
                  <a:pt x="8022" y="20813"/>
                </a:cubicBezTo>
                <a:cubicBezTo>
                  <a:pt x="13489" y="21351"/>
                  <a:pt x="20969" y="17110"/>
                  <a:pt x="18767" y="7880"/>
                </a:cubicBezTo>
                <a:close/>
              </a:path>
            </a:pathLst>
          </a:custGeom>
          <a:ln w="12700">
            <a:miter lim="400000"/>
          </a:ln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defRPr sz="2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9" name="Shape 502">
            <a:extLst>
              <a:ext uri="{FF2B5EF4-FFF2-40B4-BE49-F238E27FC236}">
                <a16:creationId xmlns:a16="http://schemas.microsoft.com/office/drawing/2014/main" id="{963D25E8-A4DD-4DDC-AB9A-9951F38325B4}"/>
              </a:ext>
            </a:extLst>
          </p:cNvPr>
          <p:cNvSpPr/>
          <p:nvPr/>
        </p:nvSpPr>
        <p:spPr>
          <a:xfrm>
            <a:off x="4343523" y="1441163"/>
            <a:ext cx="1288130" cy="1259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62" h="20859" extrusionOk="0">
                <a:moveTo>
                  <a:pt x="18767" y="7880"/>
                </a:moveTo>
                <a:cubicBezTo>
                  <a:pt x="18767" y="7880"/>
                  <a:pt x="17901" y="265"/>
                  <a:pt x="10284" y="8"/>
                </a:cubicBezTo>
                <a:cubicBezTo>
                  <a:pt x="2667" y="-249"/>
                  <a:pt x="840" y="5464"/>
                  <a:pt x="105" y="9567"/>
                </a:cubicBezTo>
                <a:cubicBezTo>
                  <a:pt x="-631" y="13670"/>
                  <a:pt x="2554" y="20275"/>
                  <a:pt x="8022" y="20813"/>
                </a:cubicBezTo>
                <a:cubicBezTo>
                  <a:pt x="13489" y="21351"/>
                  <a:pt x="20969" y="17110"/>
                  <a:pt x="18767" y="7880"/>
                </a:cubicBezTo>
                <a:close/>
              </a:path>
            </a:pathLst>
          </a:custGeom>
          <a:ln w="12700">
            <a:miter lim="400000"/>
          </a:ln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defRPr sz="2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FFFFFF"/>
                </a:solidFill>
              </a:rPr>
              <a:t>Experience</a:t>
            </a:r>
            <a:endParaRPr sz="2000" dirty="0">
              <a:solidFill>
                <a:srgbClr val="FFFFFF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A21211-E5DD-40C9-9201-BD6F66B4F3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9026"/>
          <a:stretch/>
        </p:blipFill>
        <p:spPr>
          <a:xfrm>
            <a:off x="7405118" y="1673929"/>
            <a:ext cx="3524250" cy="23790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3B2791-8606-4068-8401-547DF9A2F2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23" t="5264" r="26659" b="73312"/>
          <a:stretch/>
        </p:blipFill>
        <p:spPr>
          <a:xfrm>
            <a:off x="7915511" y="4602865"/>
            <a:ext cx="821803" cy="99990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DE47B3-30A1-4A0A-A3F8-8CF065FFC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6605" y="4675621"/>
            <a:ext cx="904437" cy="854396"/>
          </a:xfrm>
          <a:prstGeom prst="rect">
            <a:avLst/>
          </a:prstGeom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CAD07B2A-799D-492B-9615-D969724D9244}"/>
              </a:ext>
            </a:extLst>
          </p:cNvPr>
          <p:cNvPicPr/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53607" y="4323444"/>
            <a:ext cx="1374005" cy="1345425"/>
          </a:xfrm>
          <a:prstGeom prst="rect">
            <a:avLst/>
          </a:prstGeom>
          <a:effectLst>
            <a:outerShdw blurRad="25400" dist="25400" dir="2700000" rotWithShape="0">
              <a:srgbClr val="FFFFFF">
                <a:alpha val="50000"/>
              </a:srgbClr>
            </a:outerShdw>
          </a:effectLst>
        </p:spPr>
      </p:pic>
      <p:sp>
        <p:nvSpPr>
          <p:cNvPr id="27" name="Shape 500">
            <a:extLst>
              <a:ext uri="{FF2B5EF4-FFF2-40B4-BE49-F238E27FC236}">
                <a16:creationId xmlns:a16="http://schemas.microsoft.com/office/drawing/2014/main" id="{DCC71661-048E-4FCA-9FCF-3188D699BD5E}"/>
              </a:ext>
            </a:extLst>
          </p:cNvPr>
          <p:cNvSpPr/>
          <p:nvPr/>
        </p:nvSpPr>
        <p:spPr>
          <a:xfrm>
            <a:off x="4352606" y="4356405"/>
            <a:ext cx="1288130" cy="1259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62" h="20859" extrusionOk="0">
                <a:moveTo>
                  <a:pt x="395" y="7880"/>
                </a:moveTo>
                <a:cubicBezTo>
                  <a:pt x="395" y="7880"/>
                  <a:pt x="1261" y="265"/>
                  <a:pt x="8878" y="8"/>
                </a:cubicBezTo>
                <a:cubicBezTo>
                  <a:pt x="16495" y="-249"/>
                  <a:pt x="18322" y="5464"/>
                  <a:pt x="19057" y="9567"/>
                </a:cubicBezTo>
                <a:cubicBezTo>
                  <a:pt x="19793" y="13670"/>
                  <a:pt x="16608" y="20275"/>
                  <a:pt x="11140" y="20813"/>
                </a:cubicBezTo>
                <a:cubicBezTo>
                  <a:pt x="5673" y="21351"/>
                  <a:pt x="-1807" y="17110"/>
                  <a:pt x="395" y="7880"/>
                </a:cubicBezTo>
                <a:close/>
              </a:path>
            </a:pathLst>
          </a:custGeom>
          <a:ln w="12700">
            <a:miter lim="400000"/>
          </a:ln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defRPr sz="2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FFFFFF"/>
                </a:solidFill>
              </a:rPr>
              <a:t>P</a:t>
            </a:r>
            <a:r>
              <a:rPr lang="en-US" sz="1800" dirty="0">
                <a:solidFill>
                  <a:srgbClr val="FFFFFF"/>
                </a:solidFill>
              </a:rPr>
              <a:t>roficiency</a:t>
            </a:r>
            <a:endParaRPr sz="2000" dirty="0">
              <a:solidFill>
                <a:srgbClr val="FFFFFF"/>
              </a:solidFill>
            </a:endParaRP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60D066DF-A044-472D-8916-EA0BA3EF2084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 rot="2903339">
            <a:off x="8912319" y="4856455"/>
            <a:ext cx="471774" cy="492727"/>
          </a:xfrm>
          <a:prstGeom prst="rect">
            <a:avLst/>
          </a:prstGeom>
          <a:effectLst>
            <a:outerShdw blurRad="25400" dist="25400" dir="2700000" rotWithShape="0">
              <a:srgbClr val="FFFFFF">
                <a:alpha val="50000"/>
              </a:srgbClr>
            </a:outerShdw>
          </a:effectLst>
        </p:spPr>
      </p:pic>
      <p:pic>
        <p:nvPicPr>
          <p:cNvPr id="30" name="Picture 13">
            <a:extLst>
              <a:ext uri="{FF2B5EF4-FFF2-40B4-BE49-F238E27FC236}">
                <a16:creationId xmlns:a16="http://schemas.microsoft.com/office/drawing/2014/main" id="{93B6ED76-765B-4F7A-9296-47E5B3D24346}"/>
              </a:ext>
            </a:extLst>
          </p:cNvPr>
          <p:cNvPicPr/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47770" y="1371196"/>
            <a:ext cx="3800872" cy="4813300"/>
          </a:xfrm>
          <a:prstGeom prst="rect">
            <a:avLst/>
          </a:prstGeom>
          <a:effectLst>
            <a:outerShdw blurRad="25400" dist="25400" dir="2700000" rotWithShape="0">
              <a:srgbClr val="FFFFFF">
                <a:alpha val="50000"/>
              </a:srgb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BDE43B-7B28-4653-B2A4-0DF37F577EE8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774D94-B133-4B5D-B780-D5426C95199A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709C693-F246-4B81-9000-4A84167343E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FED92F8-C259-4570-8108-B3AEB3A68CC3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32B8724-E238-41F8-80D9-622A28F9EEE1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714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02. Requirements </a:t>
            </a:r>
            <a:r>
              <a:rPr lang="en-US" altLang="ko-KR" sz="2000" dirty="0"/>
              <a:t>PBI</a:t>
            </a:r>
            <a:endParaRPr lang="ko-KR" altLang="en-US" sz="2000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0EA544-6995-4B21-B649-D38EC7AAE00F}"/>
              </a:ext>
            </a:extLst>
          </p:cNvPr>
          <p:cNvGrpSpPr/>
          <p:nvPr/>
        </p:nvGrpSpPr>
        <p:grpSpPr>
          <a:xfrm>
            <a:off x="444525" y="1084448"/>
            <a:ext cx="2499603" cy="2883794"/>
            <a:chOff x="444525" y="1084448"/>
            <a:chExt cx="2499603" cy="2883794"/>
          </a:xfrm>
        </p:grpSpPr>
        <p:sp>
          <p:nvSpPr>
            <p:cNvPr id="162" name="Freeform 5">
              <a:extLst>
                <a:ext uri="{FF2B5EF4-FFF2-40B4-BE49-F238E27FC236}">
                  <a16:creationId xmlns:a16="http://schemas.microsoft.com/office/drawing/2014/main" id="{65C270F5-2DC3-4E18-A3A3-480410EDC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64" y="1112645"/>
              <a:ext cx="1964053" cy="1867502"/>
            </a:xfrm>
            <a:custGeom>
              <a:avLst/>
              <a:gdLst>
                <a:gd name="T0" fmla="*/ 509 w 1492"/>
                <a:gd name="T1" fmla="*/ 142 h 1418"/>
                <a:gd name="T2" fmla="*/ 284 w 1492"/>
                <a:gd name="T3" fmla="*/ 991 h 1418"/>
                <a:gd name="T4" fmla="*/ 1138 w 1492"/>
                <a:gd name="T5" fmla="*/ 1147 h 1418"/>
                <a:gd name="T6" fmla="*/ 1207 w 1492"/>
                <a:gd name="T7" fmla="*/ 431 h 1418"/>
                <a:gd name="T8" fmla="*/ 509 w 1492"/>
                <a:gd name="T9" fmla="*/ 142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2" h="1418">
                  <a:moveTo>
                    <a:pt x="509" y="142"/>
                  </a:moveTo>
                  <a:cubicBezTo>
                    <a:pt x="278" y="283"/>
                    <a:pt x="0" y="565"/>
                    <a:pt x="284" y="991"/>
                  </a:cubicBezTo>
                  <a:cubicBezTo>
                    <a:pt x="569" y="1418"/>
                    <a:pt x="978" y="1271"/>
                    <a:pt x="1138" y="1147"/>
                  </a:cubicBezTo>
                  <a:cubicBezTo>
                    <a:pt x="1299" y="1023"/>
                    <a:pt x="1492" y="822"/>
                    <a:pt x="1207" y="431"/>
                  </a:cubicBezTo>
                  <a:cubicBezTo>
                    <a:pt x="922" y="41"/>
                    <a:pt x="743" y="0"/>
                    <a:pt x="509" y="142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5DA98A-9E80-41CF-8C0A-E69FB31ECBC0}"/>
                </a:ext>
              </a:extLst>
            </p:cNvPr>
            <p:cNvGrpSpPr/>
            <p:nvPr/>
          </p:nvGrpSpPr>
          <p:grpSpPr>
            <a:xfrm>
              <a:off x="444525" y="1084448"/>
              <a:ext cx="2499603" cy="2883794"/>
              <a:chOff x="455406" y="1160117"/>
              <a:chExt cx="2499603" cy="2883794"/>
            </a:xfrm>
          </p:grpSpPr>
          <p:sp>
            <p:nvSpPr>
              <p:cNvPr id="163" name="Freeform 6">
                <a:extLst>
                  <a:ext uri="{FF2B5EF4-FFF2-40B4-BE49-F238E27FC236}">
                    <a16:creationId xmlns:a16="http://schemas.microsoft.com/office/drawing/2014/main" id="{4C18FDF2-6B07-4DF7-A8F5-7F881E75F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94" y="1160117"/>
                <a:ext cx="1750028" cy="1799915"/>
              </a:xfrm>
              <a:custGeom>
                <a:avLst/>
                <a:gdLst>
                  <a:gd name="T0" fmla="*/ 1008 w 1329"/>
                  <a:gd name="T1" fmla="*/ 173 h 1367"/>
                  <a:gd name="T2" fmla="*/ 185 w 1329"/>
                  <a:gd name="T3" fmla="*/ 479 h 1367"/>
                  <a:gd name="T4" fmla="*/ 549 w 1329"/>
                  <a:gd name="T5" fmla="*/ 1266 h 1367"/>
                  <a:gd name="T6" fmla="*/ 1174 w 1329"/>
                  <a:gd name="T7" fmla="*/ 910 h 1367"/>
                  <a:gd name="T8" fmla="*/ 1008 w 1329"/>
                  <a:gd name="T9" fmla="*/ 173 h 1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9" h="1367">
                    <a:moveTo>
                      <a:pt x="1008" y="173"/>
                    </a:moveTo>
                    <a:cubicBezTo>
                      <a:pt x="760" y="65"/>
                      <a:pt x="369" y="0"/>
                      <a:pt x="185" y="479"/>
                    </a:cubicBezTo>
                    <a:cubicBezTo>
                      <a:pt x="0" y="957"/>
                      <a:pt x="355" y="1206"/>
                      <a:pt x="549" y="1266"/>
                    </a:cubicBezTo>
                    <a:cubicBezTo>
                      <a:pt x="743" y="1326"/>
                      <a:pt x="1019" y="1367"/>
                      <a:pt x="1174" y="910"/>
                    </a:cubicBezTo>
                    <a:cubicBezTo>
                      <a:pt x="1329" y="453"/>
                      <a:pt x="1259" y="282"/>
                      <a:pt x="1008" y="173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4" name="Freeform 7">
                <a:extLst>
                  <a:ext uri="{FF2B5EF4-FFF2-40B4-BE49-F238E27FC236}">
                    <a16:creationId xmlns:a16="http://schemas.microsoft.com/office/drawing/2014/main" id="{38E6A4B7-8294-4E86-939E-3EE9E6141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986" y="1359662"/>
                <a:ext cx="1861064" cy="1330022"/>
              </a:xfrm>
              <a:custGeom>
                <a:avLst/>
                <a:gdLst>
                  <a:gd name="T0" fmla="*/ 808 w 1414"/>
                  <a:gd name="T1" fmla="*/ 42 h 1010"/>
                  <a:gd name="T2" fmla="*/ 28 w 1414"/>
                  <a:gd name="T3" fmla="*/ 588 h 1010"/>
                  <a:gd name="T4" fmla="*/ 831 w 1414"/>
                  <a:gd name="T5" fmla="*/ 969 h 1010"/>
                  <a:gd name="T6" fmla="*/ 808 w 1414"/>
                  <a:gd name="T7" fmla="*/ 42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4" h="1010">
                    <a:moveTo>
                      <a:pt x="808" y="42"/>
                    </a:moveTo>
                    <a:cubicBezTo>
                      <a:pt x="423" y="0"/>
                      <a:pt x="55" y="386"/>
                      <a:pt x="28" y="588"/>
                    </a:cubicBezTo>
                    <a:cubicBezTo>
                      <a:pt x="0" y="790"/>
                      <a:pt x="248" y="1010"/>
                      <a:pt x="831" y="969"/>
                    </a:cubicBezTo>
                    <a:cubicBezTo>
                      <a:pt x="1414" y="927"/>
                      <a:pt x="1307" y="95"/>
                      <a:pt x="808" y="42"/>
                    </a:cubicBezTo>
                    <a:close/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16A0374-5630-4E91-ABC5-565B7DC80007}"/>
                  </a:ext>
                </a:extLst>
              </p:cNvPr>
              <p:cNvSpPr txBox="1"/>
              <p:nvPr/>
            </p:nvSpPr>
            <p:spPr>
              <a:xfrm>
                <a:off x="455406" y="3336025"/>
                <a:ext cx="24996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Sign up , Sign in with username / pw</a:t>
                </a:r>
              </a:p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Sign up, sign in with Google Account</a:t>
                </a:r>
              </a:p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Sign up, Sign in with Facebook Account</a:t>
                </a:r>
              </a:p>
              <a:p>
                <a:pPr algn="ctr"/>
                <a:endParaRPr 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D5CB0C8-F414-4327-B41A-30167B5B874A}"/>
                  </a:ext>
                </a:extLst>
              </p:cNvPr>
              <p:cNvSpPr txBox="1"/>
              <p:nvPr/>
            </p:nvSpPr>
            <p:spPr>
              <a:xfrm>
                <a:off x="846175" y="2887381"/>
                <a:ext cx="161668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5D7F60"/>
                    </a:solidFill>
                    <a:latin typeface="+mj-lt"/>
                  </a:rPr>
                  <a:t>Function 0 </a:t>
                </a:r>
              </a:p>
              <a:p>
                <a:pPr algn="ctr"/>
                <a:r>
                  <a:rPr lang="en-US" sz="1350" dirty="0">
                    <a:latin typeface="+mj-lt"/>
                  </a:rPr>
                  <a:t>Sign up &amp; Sign in</a:t>
                </a: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7331D59-F643-4DAC-B822-7C5F3168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2212" y="1752664"/>
                <a:ext cx="529068" cy="529068"/>
              </a:xfrm>
              <a:prstGeom prst="rect">
                <a:avLst/>
              </a:prstGeom>
            </p:spPr>
          </p:pic>
        </p:grp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E5C4591D-695F-4FE8-964F-D6F8784810E1}"/>
              </a:ext>
            </a:extLst>
          </p:cNvPr>
          <p:cNvGrpSpPr/>
          <p:nvPr/>
        </p:nvGrpSpPr>
        <p:grpSpPr>
          <a:xfrm>
            <a:off x="2335432" y="3574902"/>
            <a:ext cx="2499603" cy="2931266"/>
            <a:chOff x="2934940" y="1108636"/>
            <a:chExt cx="2499603" cy="2931266"/>
          </a:xfrm>
        </p:grpSpPr>
        <p:sp>
          <p:nvSpPr>
            <p:cNvPr id="175" name="Freeform 5">
              <a:extLst>
                <a:ext uri="{FF2B5EF4-FFF2-40B4-BE49-F238E27FC236}">
                  <a16:creationId xmlns:a16="http://schemas.microsoft.com/office/drawing/2014/main" id="{52F610D2-4DB2-4E36-BA64-27A21311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7198" y="1108636"/>
              <a:ext cx="1964053" cy="1867502"/>
            </a:xfrm>
            <a:custGeom>
              <a:avLst/>
              <a:gdLst>
                <a:gd name="T0" fmla="*/ 509 w 1492"/>
                <a:gd name="T1" fmla="*/ 142 h 1418"/>
                <a:gd name="T2" fmla="*/ 284 w 1492"/>
                <a:gd name="T3" fmla="*/ 991 h 1418"/>
                <a:gd name="T4" fmla="*/ 1138 w 1492"/>
                <a:gd name="T5" fmla="*/ 1147 h 1418"/>
                <a:gd name="T6" fmla="*/ 1207 w 1492"/>
                <a:gd name="T7" fmla="*/ 431 h 1418"/>
                <a:gd name="T8" fmla="*/ 509 w 1492"/>
                <a:gd name="T9" fmla="*/ 142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2" h="1418">
                  <a:moveTo>
                    <a:pt x="509" y="142"/>
                  </a:moveTo>
                  <a:cubicBezTo>
                    <a:pt x="278" y="283"/>
                    <a:pt x="0" y="565"/>
                    <a:pt x="284" y="991"/>
                  </a:cubicBezTo>
                  <a:cubicBezTo>
                    <a:pt x="569" y="1418"/>
                    <a:pt x="978" y="1271"/>
                    <a:pt x="1138" y="1147"/>
                  </a:cubicBezTo>
                  <a:cubicBezTo>
                    <a:pt x="1299" y="1023"/>
                    <a:pt x="1492" y="822"/>
                    <a:pt x="1207" y="431"/>
                  </a:cubicBezTo>
                  <a:cubicBezTo>
                    <a:pt x="922" y="41"/>
                    <a:pt x="743" y="0"/>
                    <a:pt x="509" y="142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6" name="Freeform 6">
              <a:extLst>
                <a:ext uri="{FF2B5EF4-FFF2-40B4-BE49-F238E27FC236}">
                  <a16:creationId xmlns:a16="http://schemas.microsoft.com/office/drawing/2014/main" id="{8E2DAECC-5B23-4975-9A72-D3638B4BE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728" y="1156108"/>
              <a:ext cx="1750028" cy="1799915"/>
            </a:xfrm>
            <a:custGeom>
              <a:avLst/>
              <a:gdLst>
                <a:gd name="T0" fmla="*/ 1008 w 1329"/>
                <a:gd name="T1" fmla="*/ 173 h 1367"/>
                <a:gd name="T2" fmla="*/ 185 w 1329"/>
                <a:gd name="T3" fmla="*/ 479 h 1367"/>
                <a:gd name="T4" fmla="*/ 549 w 1329"/>
                <a:gd name="T5" fmla="*/ 1266 h 1367"/>
                <a:gd name="T6" fmla="*/ 1174 w 1329"/>
                <a:gd name="T7" fmla="*/ 910 h 1367"/>
                <a:gd name="T8" fmla="*/ 1008 w 1329"/>
                <a:gd name="T9" fmla="*/ 173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9" h="1367">
                  <a:moveTo>
                    <a:pt x="1008" y="173"/>
                  </a:moveTo>
                  <a:cubicBezTo>
                    <a:pt x="760" y="65"/>
                    <a:pt x="369" y="0"/>
                    <a:pt x="185" y="479"/>
                  </a:cubicBezTo>
                  <a:cubicBezTo>
                    <a:pt x="0" y="957"/>
                    <a:pt x="355" y="1206"/>
                    <a:pt x="549" y="1266"/>
                  </a:cubicBezTo>
                  <a:cubicBezTo>
                    <a:pt x="743" y="1326"/>
                    <a:pt x="1019" y="1367"/>
                    <a:pt x="1174" y="910"/>
                  </a:cubicBezTo>
                  <a:cubicBezTo>
                    <a:pt x="1329" y="453"/>
                    <a:pt x="1259" y="282"/>
                    <a:pt x="1008" y="17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7" name="Freeform 7">
              <a:extLst>
                <a:ext uri="{FF2B5EF4-FFF2-40B4-BE49-F238E27FC236}">
                  <a16:creationId xmlns:a16="http://schemas.microsoft.com/office/drawing/2014/main" id="{CC590778-238F-4CE1-A837-C897EA836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20" y="1355653"/>
              <a:ext cx="1861064" cy="1330022"/>
            </a:xfrm>
            <a:custGeom>
              <a:avLst/>
              <a:gdLst>
                <a:gd name="T0" fmla="*/ 808 w 1414"/>
                <a:gd name="T1" fmla="*/ 42 h 1010"/>
                <a:gd name="T2" fmla="*/ 28 w 1414"/>
                <a:gd name="T3" fmla="*/ 588 h 1010"/>
                <a:gd name="T4" fmla="*/ 831 w 1414"/>
                <a:gd name="T5" fmla="*/ 969 h 1010"/>
                <a:gd name="T6" fmla="*/ 808 w 1414"/>
                <a:gd name="T7" fmla="*/ 42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1010">
                  <a:moveTo>
                    <a:pt x="808" y="42"/>
                  </a:moveTo>
                  <a:cubicBezTo>
                    <a:pt x="423" y="0"/>
                    <a:pt x="55" y="386"/>
                    <a:pt x="28" y="588"/>
                  </a:cubicBezTo>
                  <a:cubicBezTo>
                    <a:pt x="0" y="790"/>
                    <a:pt x="248" y="1010"/>
                    <a:pt x="831" y="969"/>
                  </a:cubicBezTo>
                  <a:cubicBezTo>
                    <a:pt x="1414" y="927"/>
                    <a:pt x="1307" y="95"/>
                    <a:pt x="808" y="42"/>
                  </a:cubicBez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4EF0BA2-6FB5-4DC2-976B-5E2807ED5CB1}"/>
                </a:ext>
              </a:extLst>
            </p:cNvPr>
            <p:cNvSpPr txBox="1"/>
            <p:nvPr/>
          </p:nvSpPr>
          <p:spPr>
            <a:xfrm>
              <a:off x="2934940" y="3332016"/>
              <a:ext cx="24996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Start menu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Searching bar with name / characteristic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List up page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Pill description page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A65C4AA-06C6-4ABE-9A4E-8F231D02E588}"/>
                </a:ext>
              </a:extLst>
            </p:cNvPr>
            <p:cNvSpPr txBox="1"/>
            <p:nvPr/>
          </p:nvSpPr>
          <p:spPr>
            <a:xfrm>
              <a:off x="3325709" y="2883372"/>
              <a:ext cx="161668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5D7F60"/>
                  </a:solidFill>
                  <a:latin typeface="+mj-lt"/>
                </a:rPr>
                <a:t>Function 1 </a:t>
              </a:r>
            </a:p>
            <a:p>
              <a:pPr algn="ctr"/>
              <a:r>
                <a:rPr lang="en-US" sz="1350" dirty="0">
                  <a:latin typeface="+mj-lt"/>
                </a:rPr>
                <a:t>Searching Pill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D370C64-CAFC-4BCA-9114-624FB9A98D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96" y="4187683"/>
            <a:ext cx="686299" cy="68629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05EC999-8888-4C01-92DC-89CC032AB995}"/>
              </a:ext>
            </a:extLst>
          </p:cNvPr>
          <p:cNvGrpSpPr/>
          <p:nvPr/>
        </p:nvGrpSpPr>
        <p:grpSpPr>
          <a:xfrm>
            <a:off x="6117246" y="3681709"/>
            <a:ext cx="2499603" cy="2623490"/>
            <a:chOff x="6160912" y="3681709"/>
            <a:chExt cx="2499603" cy="2623490"/>
          </a:xfrm>
        </p:grpSpPr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9B8D3065-6C57-4177-BD59-B43C24B8D29B}"/>
                </a:ext>
              </a:extLst>
            </p:cNvPr>
            <p:cNvGrpSpPr/>
            <p:nvPr/>
          </p:nvGrpSpPr>
          <p:grpSpPr>
            <a:xfrm>
              <a:off x="6160912" y="3681709"/>
              <a:ext cx="2499603" cy="2623490"/>
              <a:chOff x="7685542" y="1380645"/>
              <a:chExt cx="2499603" cy="2623490"/>
            </a:xfrm>
          </p:grpSpPr>
          <p:sp>
            <p:nvSpPr>
              <p:cNvPr id="193" name="Freeform 5">
                <a:extLst>
                  <a:ext uri="{FF2B5EF4-FFF2-40B4-BE49-F238E27FC236}">
                    <a16:creationId xmlns:a16="http://schemas.microsoft.com/office/drawing/2014/main" id="{F99B8C6B-0D43-42B3-AB3E-6A87D5528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7800" y="1380645"/>
                <a:ext cx="1964053" cy="1867502"/>
              </a:xfrm>
              <a:custGeom>
                <a:avLst/>
                <a:gdLst>
                  <a:gd name="T0" fmla="*/ 509 w 1492"/>
                  <a:gd name="T1" fmla="*/ 142 h 1418"/>
                  <a:gd name="T2" fmla="*/ 284 w 1492"/>
                  <a:gd name="T3" fmla="*/ 991 h 1418"/>
                  <a:gd name="T4" fmla="*/ 1138 w 1492"/>
                  <a:gd name="T5" fmla="*/ 1147 h 1418"/>
                  <a:gd name="T6" fmla="*/ 1207 w 1492"/>
                  <a:gd name="T7" fmla="*/ 431 h 1418"/>
                  <a:gd name="T8" fmla="*/ 509 w 1492"/>
                  <a:gd name="T9" fmla="*/ 142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2" h="1418">
                    <a:moveTo>
                      <a:pt x="509" y="142"/>
                    </a:moveTo>
                    <a:cubicBezTo>
                      <a:pt x="278" y="283"/>
                      <a:pt x="0" y="565"/>
                      <a:pt x="284" y="991"/>
                    </a:cubicBezTo>
                    <a:cubicBezTo>
                      <a:pt x="569" y="1418"/>
                      <a:pt x="978" y="1271"/>
                      <a:pt x="1138" y="1147"/>
                    </a:cubicBezTo>
                    <a:cubicBezTo>
                      <a:pt x="1299" y="1023"/>
                      <a:pt x="1492" y="822"/>
                      <a:pt x="1207" y="431"/>
                    </a:cubicBezTo>
                    <a:cubicBezTo>
                      <a:pt x="922" y="41"/>
                      <a:pt x="743" y="0"/>
                      <a:pt x="509" y="142"/>
                    </a:cubicBez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B696374B-9116-4B8F-A6FE-3DB72EAFC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0330" y="1428117"/>
                <a:ext cx="1750028" cy="1799915"/>
              </a:xfrm>
              <a:custGeom>
                <a:avLst/>
                <a:gdLst>
                  <a:gd name="T0" fmla="*/ 1008 w 1329"/>
                  <a:gd name="T1" fmla="*/ 173 h 1367"/>
                  <a:gd name="T2" fmla="*/ 185 w 1329"/>
                  <a:gd name="T3" fmla="*/ 479 h 1367"/>
                  <a:gd name="T4" fmla="*/ 549 w 1329"/>
                  <a:gd name="T5" fmla="*/ 1266 h 1367"/>
                  <a:gd name="T6" fmla="*/ 1174 w 1329"/>
                  <a:gd name="T7" fmla="*/ 910 h 1367"/>
                  <a:gd name="T8" fmla="*/ 1008 w 1329"/>
                  <a:gd name="T9" fmla="*/ 173 h 1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9" h="1367">
                    <a:moveTo>
                      <a:pt x="1008" y="173"/>
                    </a:moveTo>
                    <a:cubicBezTo>
                      <a:pt x="760" y="65"/>
                      <a:pt x="369" y="0"/>
                      <a:pt x="185" y="479"/>
                    </a:cubicBezTo>
                    <a:cubicBezTo>
                      <a:pt x="0" y="957"/>
                      <a:pt x="355" y="1206"/>
                      <a:pt x="549" y="1266"/>
                    </a:cubicBezTo>
                    <a:cubicBezTo>
                      <a:pt x="743" y="1326"/>
                      <a:pt x="1019" y="1367"/>
                      <a:pt x="1174" y="910"/>
                    </a:cubicBezTo>
                    <a:cubicBezTo>
                      <a:pt x="1329" y="453"/>
                      <a:pt x="1259" y="282"/>
                      <a:pt x="1008" y="173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5" name="Freeform 7">
                <a:extLst>
                  <a:ext uri="{FF2B5EF4-FFF2-40B4-BE49-F238E27FC236}">
                    <a16:creationId xmlns:a16="http://schemas.microsoft.com/office/drawing/2014/main" id="{7BDA0772-AC2B-4525-A822-B197F7797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4122" y="1627662"/>
                <a:ext cx="1861064" cy="1330022"/>
              </a:xfrm>
              <a:custGeom>
                <a:avLst/>
                <a:gdLst>
                  <a:gd name="T0" fmla="*/ 808 w 1414"/>
                  <a:gd name="T1" fmla="*/ 42 h 1010"/>
                  <a:gd name="T2" fmla="*/ 28 w 1414"/>
                  <a:gd name="T3" fmla="*/ 588 h 1010"/>
                  <a:gd name="T4" fmla="*/ 831 w 1414"/>
                  <a:gd name="T5" fmla="*/ 969 h 1010"/>
                  <a:gd name="T6" fmla="*/ 808 w 1414"/>
                  <a:gd name="T7" fmla="*/ 42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4" h="1010">
                    <a:moveTo>
                      <a:pt x="808" y="42"/>
                    </a:moveTo>
                    <a:cubicBezTo>
                      <a:pt x="423" y="0"/>
                      <a:pt x="55" y="386"/>
                      <a:pt x="28" y="588"/>
                    </a:cubicBezTo>
                    <a:cubicBezTo>
                      <a:pt x="0" y="790"/>
                      <a:pt x="248" y="1010"/>
                      <a:pt x="831" y="969"/>
                    </a:cubicBezTo>
                    <a:cubicBezTo>
                      <a:pt x="1414" y="927"/>
                      <a:pt x="1307" y="95"/>
                      <a:pt x="808" y="42"/>
                    </a:cubicBezTo>
                    <a:close/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485E1B1-2CA3-4B5D-807D-4A00B278A45C}"/>
                  </a:ext>
                </a:extLst>
              </p:cNvPr>
              <p:cNvSpPr txBox="1"/>
              <p:nvPr/>
            </p:nvSpPr>
            <p:spPr>
              <a:xfrm>
                <a:off x="7685542" y="3604025"/>
                <a:ext cx="24996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Pop-up Notification</a:t>
                </a:r>
              </a:p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Notification scenario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FA7F80E7-3929-41FE-9D2B-C5BFB311F6C6}"/>
                  </a:ext>
                </a:extLst>
              </p:cNvPr>
              <p:cNvSpPr txBox="1"/>
              <p:nvPr/>
            </p:nvSpPr>
            <p:spPr>
              <a:xfrm>
                <a:off x="8076311" y="3155381"/>
                <a:ext cx="161668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5D7F60"/>
                    </a:solidFill>
                    <a:latin typeface="+mj-lt"/>
                  </a:rPr>
                  <a:t>Function 3</a:t>
                </a:r>
              </a:p>
              <a:p>
                <a:pPr algn="ctr"/>
                <a:r>
                  <a:rPr lang="en-US" sz="1350" dirty="0">
                    <a:latin typeface="+mj-lt"/>
                  </a:rPr>
                  <a:t>Notification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6A0EA6E-1B78-47A2-A2CA-73EB90A07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444" y="4301058"/>
              <a:ext cx="572924" cy="57292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2365D0-A12B-4CED-ABDD-E3B5394620E7}"/>
              </a:ext>
            </a:extLst>
          </p:cNvPr>
          <p:cNvGrpSpPr/>
          <p:nvPr/>
        </p:nvGrpSpPr>
        <p:grpSpPr>
          <a:xfrm>
            <a:off x="4226339" y="1183843"/>
            <a:ext cx="2499603" cy="2576018"/>
            <a:chOff x="4298515" y="1183843"/>
            <a:chExt cx="2499603" cy="2576018"/>
          </a:xfrm>
        </p:grpSpPr>
        <p:sp>
          <p:nvSpPr>
            <p:cNvPr id="187" name="Freeform 5">
              <a:extLst>
                <a:ext uri="{FF2B5EF4-FFF2-40B4-BE49-F238E27FC236}">
                  <a16:creationId xmlns:a16="http://schemas.microsoft.com/office/drawing/2014/main" id="{0ED09F04-3568-480F-97A2-639B96884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848" y="1192443"/>
              <a:ext cx="1964053" cy="1867502"/>
            </a:xfrm>
            <a:custGeom>
              <a:avLst/>
              <a:gdLst>
                <a:gd name="T0" fmla="*/ 509 w 1492"/>
                <a:gd name="T1" fmla="*/ 142 h 1418"/>
                <a:gd name="T2" fmla="*/ 284 w 1492"/>
                <a:gd name="T3" fmla="*/ 991 h 1418"/>
                <a:gd name="T4" fmla="*/ 1138 w 1492"/>
                <a:gd name="T5" fmla="*/ 1147 h 1418"/>
                <a:gd name="T6" fmla="*/ 1207 w 1492"/>
                <a:gd name="T7" fmla="*/ 431 h 1418"/>
                <a:gd name="T8" fmla="*/ 509 w 1492"/>
                <a:gd name="T9" fmla="*/ 142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2" h="1418">
                  <a:moveTo>
                    <a:pt x="509" y="142"/>
                  </a:moveTo>
                  <a:cubicBezTo>
                    <a:pt x="278" y="283"/>
                    <a:pt x="0" y="565"/>
                    <a:pt x="284" y="991"/>
                  </a:cubicBezTo>
                  <a:cubicBezTo>
                    <a:pt x="569" y="1418"/>
                    <a:pt x="978" y="1271"/>
                    <a:pt x="1138" y="1147"/>
                  </a:cubicBezTo>
                  <a:cubicBezTo>
                    <a:pt x="1299" y="1023"/>
                    <a:pt x="1492" y="822"/>
                    <a:pt x="1207" y="431"/>
                  </a:cubicBezTo>
                  <a:cubicBezTo>
                    <a:pt x="922" y="41"/>
                    <a:pt x="743" y="0"/>
                    <a:pt x="509" y="142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C5478486-0942-41AD-B60C-B36CA41F68BE}"/>
                </a:ext>
              </a:extLst>
            </p:cNvPr>
            <p:cNvGrpSpPr/>
            <p:nvPr/>
          </p:nvGrpSpPr>
          <p:grpSpPr>
            <a:xfrm>
              <a:off x="4298515" y="1183843"/>
              <a:ext cx="2499603" cy="2576018"/>
              <a:chOff x="5206008" y="1432126"/>
              <a:chExt cx="2499603" cy="2576018"/>
            </a:xfrm>
          </p:grpSpPr>
          <p:sp>
            <p:nvSpPr>
              <p:cNvPr id="188" name="Freeform 6">
                <a:extLst>
                  <a:ext uri="{FF2B5EF4-FFF2-40B4-BE49-F238E27FC236}">
                    <a16:creationId xmlns:a16="http://schemas.microsoft.com/office/drawing/2014/main" id="{7DC703C6-1F35-4EFE-A650-C2AFE5C31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0796" y="1432126"/>
                <a:ext cx="1750028" cy="1799915"/>
              </a:xfrm>
              <a:custGeom>
                <a:avLst/>
                <a:gdLst>
                  <a:gd name="T0" fmla="*/ 1008 w 1329"/>
                  <a:gd name="T1" fmla="*/ 173 h 1367"/>
                  <a:gd name="T2" fmla="*/ 185 w 1329"/>
                  <a:gd name="T3" fmla="*/ 479 h 1367"/>
                  <a:gd name="T4" fmla="*/ 549 w 1329"/>
                  <a:gd name="T5" fmla="*/ 1266 h 1367"/>
                  <a:gd name="T6" fmla="*/ 1174 w 1329"/>
                  <a:gd name="T7" fmla="*/ 910 h 1367"/>
                  <a:gd name="T8" fmla="*/ 1008 w 1329"/>
                  <a:gd name="T9" fmla="*/ 173 h 1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9" h="1367">
                    <a:moveTo>
                      <a:pt x="1008" y="173"/>
                    </a:moveTo>
                    <a:cubicBezTo>
                      <a:pt x="760" y="65"/>
                      <a:pt x="369" y="0"/>
                      <a:pt x="185" y="479"/>
                    </a:cubicBezTo>
                    <a:cubicBezTo>
                      <a:pt x="0" y="957"/>
                      <a:pt x="355" y="1206"/>
                      <a:pt x="549" y="1266"/>
                    </a:cubicBezTo>
                    <a:cubicBezTo>
                      <a:pt x="743" y="1326"/>
                      <a:pt x="1019" y="1367"/>
                      <a:pt x="1174" y="910"/>
                    </a:cubicBezTo>
                    <a:cubicBezTo>
                      <a:pt x="1329" y="453"/>
                      <a:pt x="1259" y="282"/>
                      <a:pt x="1008" y="173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9" name="Freeform 7">
                <a:extLst>
                  <a:ext uri="{FF2B5EF4-FFF2-40B4-BE49-F238E27FC236}">
                    <a16:creationId xmlns:a16="http://schemas.microsoft.com/office/drawing/2014/main" id="{323B30BD-4B6E-4370-AD0B-BC6E5538C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4588" y="1631671"/>
                <a:ext cx="1861064" cy="1330022"/>
              </a:xfrm>
              <a:custGeom>
                <a:avLst/>
                <a:gdLst>
                  <a:gd name="T0" fmla="*/ 808 w 1414"/>
                  <a:gd name="T1" fmla="*/ 42 h 1010"/>
                  <a:gd name="T2" fmla="*/ 28 w 1414"/>
                  <a:gd name="T3" fmla="*/ 588 h 1010"/>
                  <a:gd name="T4" fmla="*/ 831 w 1414"/>
                  <a:gd name="T5" fmla="*/ 969 h 1010"/>
                  <a:gd name="T6" fmla="*/ 808 w 1414"/>
                  <a:gd name="T7" fmla="*/ 42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4" h="1010">
                    <a:moveTo>
                      <a:pt x="808" y="42"/>
                    </a:moveTo>
                    <a:cubicBezTo>
                      <a:pt x="423" y="0"/>
                      <a:pt x="55" y="386"/>
                      <a:pt x="28" y="588"/>
                    </a:cubicBezTo>
                    <a:cubicBezTo>
                      <a:pt x="0" y="790"/>
                      <a:pt x="248" y="1010"/>
                      <a:pt x="831" y="969"/>
                    </a:cubicBezTo>
                    <a:cubicBezTo>
                      <a:pt x="1414" y="927"/>
                      <a:pt x="1307" y="95"/>
                      <a:pt x="808" y="42"/>
                    </a:cubicBezTo>
                    <a:close/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7C4C89B-8847-457D-94A6-BD949227416C}"/>
                  </a:ext>
                </a:extLst>
              </p:cNvPr>
              <p:cNvSpPr txBox="1"/>
              <p:nvPr/>
            </p:nvSpPr>
            <p:spPr>
              <a:xfrm>
                <a:off x="5206008" y="3608034"/>
                <a:ext cx="24996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Setting Alarm</a:t>
                </a:r>
              </a:p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Pillbox 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CB93562-1D63-4E13-8067-DDE3EF6810B0}"/>
                  </a:ext>
                </a:extLst>
              </p:cNvPr>
              <p:cNvSpPr txBox="1"/>
              <p:nvPr/>
            </p:nvSpPr>
            <p:spPr>
              <a:xfrm>
                <a:off x="5596777" y="3159390"/>
                <a:ext cx="161668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5D7F60"/>
                    </a:solidFill>
                    <a:latin typeface="+mj-lt"/>
                  </a:rPr>
                  <a:t>Function 2 </a:t>
                </a:r>
              </a:p>
              <a:p>
                <a:pPr algn="ctr"/>
                <a:r>
                  <a:rPr lang="en-US" sz="1350" dirty="0">
                    <a:latin typeface="+mj-lt"/>
                  </a:rPr>
                  <a:t>Alarm &amp; Pillbox</a:t>
                </a: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93FB2C-EBFE-42BE-90A6-6BA4D25B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5553" y="1697700"/>
              <a:ext cx="676927" cy="676927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5AFC37-38B0-4345-AC48-E778098BDB9D}"/>
              </a:ext>
            </a:extLst>
          </p:cNvPr>
          <p:cNvGrpSpPr/>
          <p:nvPr/>
        </p:nvGrpSpPr>
        <p:grpSpPr>
          <a:xfrm>
            <a:off x="9848368" y="3728790"/>
            <a:ext cx="2499603" cy="2593927"/>
            <a:chOff x="9848368" y="3728790"/>
            <a:chExt cx="2499603" cy="2593927"/>
          </a:xfrm>
        </p:grpSpPr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8ADC991A-9087-4822-8867-6E09D244B517}"/>
                </a:ext>
              </a:extLst>
            </p:cNvPr>
            <p:cNvGrpSpPr/>
            <p:nvPr/>
          </p:nvGrpSpPr>
          <p:grpSpPr>
            <a:xfrm>
              <a:off x="9848368" y="3728790"/>
              <a:ext cx="2499603" cy="2593927"/>
              <a:chOff x="7634851" y="1380645"/>
              <a:chExt cx="2499603" cy="2593927"/>
            </a:xfrm>
          </p:grpSpPr>
          <p:sp>
            <p:nvSpPr>
              <p:cNvPr id="226" name="Freeform 5">
                <a:extLst>
                  <a:ext uri="{FF2B5EF4-FFF2-40B4-BE49-F238E27FC236}">
                    <a16:creationId xmlns:a16="http://schemas.microsoft.com/office/drawing/2014/main" id="{966D4BD8-68CF-418F-837A-C8D75A385D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7800" y="1380645"/>
                <a:ext cx="1964053" cy="1867502"/>
              </a:xfrm>
              <a:custGeom>
                <a:avLst/>
                <a:gdLst>
                  <a:gd name="T0" fmla="*/ 509 w 1492"/>
                  <a:gd name="T1" fmla="*/ 142 h 1418"/>
                  <a:gd name="T2" fmla="*/ 284 w 1492"/>
                  <a:gd name="T3" fmla="*/ 991 h 1418"/>
                  <a:gd name="T4" fmla="*/ 1138 w 1492"/>
                  <a:gd name="T5" fmla="*/ 1147 h 1418"/>
                  <a:gd name="T6" fmla="*/ 1207 w 1492"/>
                  <a:gd name="T7" fmla="*/ 431 h 1418"/>
                  <a:gd name="T8" fmla="*/ 509 w 1492"/>
                  <a:gd name="T9" fmla="*/ 142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2" h="1418">
                    <a:moveTo>
                      <a:pt x="509" y="142"/>
                    </a:moveTo>
                    <a:cubicBezTo>
                      <a:pt x="278" y="283"/>
                      <a:pt x="0" y="565"/>
                      <a:pt x="284" y="991"/>
                    </a:cubicBezTo>
                    <a:cubicBezTo>
                      <a:pt x="569" y="1418"/>
                      <a:pt x="978" y="1271"/>
                      <a:pt x="1138" y="1147"/>
                    </a:cubicBezTo>
                    <a:cubicBezTo>
                      <a:pt x="1299" y="1023"/>
                      <a:pt x="1492" y="822"/>
                      <a:pt x="1207" y="431"/>
                    </a:cubicBezTo>
                    <a:cubicBezTo>
                      <a:pt x="922" y="41"/>
                      <a:pt x="743" y="0"/>
                      <a:pt x="509" y="142"/>
                    </a:cubicBez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7" name="Freeform 6">
                <a:extLst>
                  <a:ext uri="{FF2B5EF4-FFF2-40B4-BE49-F238E27FC236}">
                    <a16:creationId xmlns:a16="http://schemas.microsoft.com/office/drawing/2014/main" id="{1DB6F47D-9DC4-4506-9783-D05EC67C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0330" y="1428117"/>
                <a:ext cx="1750028" cy="1799915"/>
              </a:xfrm>
              <a:custGeom>
                <a:avLst/>
                <a:gdLst>
                  <a:gd name="T0" fmla="*/ 1008 w 1329"/>
                  <a:gd name="T1" fmla="*/ 173 h 1367"/>
                  <a:gd name="T2" fmla="*/ 185 w 1329"/>
                  <a:gd name="T3" fmla="*/ 479 h 1367"/>
                  <a:gd name="T4" fmla="*/ 549 w 1329"/>
                  <a:gd name="T5" fmla="*/ 1266 h 1367"/>
                  <a:gd name="T6" fmla="*/ 1174 w 1329"/>
                  <a:gd name="T7" fmla="*/ 910 h 1367"/>
                  <a:gd name="T8" fmla="*/ 1008 w 1329"/>
                  <a:gd name="T9" fmla="*/ 173 h 1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9" h="1367">
                    <a:moveTo>
                      <a:pt x="1008" y="173"/>
                    </a:moveTo>
                    <a:cubicBezTo>
                      <a:pt x="760" y="65"/>
                      <a:pt x="369" y="0"/>
                      <a:pt x="185" y="479"/>
                    </a:cubicBezTo>
                    <a:cubicBezTo>
                      <a:pt x="0" y="957"/>
                      <a:pt x="355" y="1206"/>
                      <a:pt x="549" y="1266"/>
                    </a:cubicBezTo>
                    <a:cubicBezTo>
                      <a:pt x="743" y="1326"/>
                      <a:pt x="1019" y="1367"/>
                      <a:pt x="1174" y="910"/>
                    </a:cubicBezTo>
                    <a:cubicBezTo>
                      <a:pt x="1329" y="453"/>
                      <a:pt x="1259" y="282"/>
                      <a:pt x="1008" y="173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8" name="Freeform 7">
                <a:extLst>
                  <a:ext uri="{FF2B5EF4-FFF2-40B4-BE49-F238E27FC236}">
                    <a16:creationId xmlns:a16="http://schemas.microsoft.com/office/drawing/2014/main" id="{DE0E7007-D516-49C2-931D-F1E1113C6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4122" y="1627662"/>
                <a:ext cx="1861064" cy="1330022"/>
              </a:xfrm>
              <a:custGeom>
                <a:avLst/>
                <a:gdLst>
                  <a:gd name="T0" fmla="*/ 808 w 1414"/>
                  <a:gd name="T1" fmla="*/ 42 h 1010"/>
                  <a:gd name="T2" fmla="*/ 28 w 1414"/>
                  <a:gd name="T3" fmla="*/ 588 h 1010"/>
                  <a:gd name="T4" fmla="*/ 831 w 1414"/>
                  <a:gd name="T5" fmla="*/ 969 h 1010"/>
                  <a:gd name="T6" fmla="*/ 808 w 1414"/>
                  <a:gd name="T7" fmla="*/ 42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4" h="1010">
                    <a:moveTo>
                      <a:pt x="808" y="42"/>
                    </a:moveTo>
                    <a:cubicBezTo>
                      <a:pt x="423" y="0"/>
                      <a:pt x="55" y="386"/>
                      <a:pt x="28" y="588"/>
                    </a:cubicBezTo>
                    <a:cubicBezTo>
                      <a:pt x="0" y="790"/>
                      <a:pt x="248" y="1010"/>
                      <a:pt x="831" y="969"/>
                    </a:cubicBezTo>
                    <a:cubicBezTo>
                      <a:pt x="1414" y="927"/>
                      <a:pt x="1307" y="95"/>
                      <a:pt x="808" y="42"/>
                    </a:cubicBezTo>
                    <a:close/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E0BA1B73-A8ED-4FD2-884D-D22C8EE1BE96}"/>
                  </a:ext>
                </a:extLst>
              </p:cNvPr>
              <p:cNvSpPr txBox="1"/>
              <p:nvPr/>
            </p:nvSpPr>
            <p:spPr>
              <a:xfrm>
                <a:off x="7634851" y="3420574"/>
                <a:ext cx="249960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Alternative DB resource</a:t>
                </a:r>
              </a:p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DB data model</a:t>
                </a:r>
              </a:p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Building the DB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F7C75B59-F222-4C34-8094-274CCDE1FCBD}"/>
                  </a:ext>
                </a:extLst>
              </p:cNvPr>
              <p:cNvSpPr txBox="1"/>
              <p:nvPr/>
            </p:nvSpPr>
            <p:spPr>
              <a:xfrm>
                <a:off x="8076311" y="3155381"/>
                <a:ext cx="1616685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5D7F60"/>
                    </a:solidFill>
                    <a:latin typeface="+mj-lt"/>
                  </a:rPr>
                  <a:t>Backend</a:t>
                </a: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4625EED-0688-4415-9999-8E71DE7C7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484" y="4508653"/>
              <a:ext cx="506752" cy="44573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1D659E-B943-4861-B9A2-A65A3D5752BD}"/>
              </a:ext>
            </a:extLst>
          </p:cNvPr>
          <p:cNvGrpSpPr/>
          <p:nvPr/>
        </p:nvGrpSpPr>
        <p:grpSpPr>
          <a:xfrm>
            <a:off x="8008153" y="1209370"/>
            <a:ext cx="2499603" cy="3239043"/>
            <a:chOff x="8051125" y="1209370"/>
            <a:chExt cx="2499603" cy="3239043"/>
          </a:xfrm>
        </p:grpSpPr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60181670-1221-415A-A2C3-881BC50CBB5F}"/>
                </a:ext>
              </a:extLst>
            </p:cNvPr>
            <p:cNvGrpSpPr/>
            <p:nvPr/>
          </p:nvGrpSpPr>
          <p:grpSpPr>
            <a:xfrm>
              <a:off x="8051125" y="1209370"/>
              <a:ext cx="2499603" cy="3239043"/>
              <a:chOff x="7685542" y="1380645"/>
              <a:chExt cx="2499603" cy="3239043"/>
            </a:xfrm>
          </p:grpSpPr>
          <p:sp>
            <p:nvSpPr>
              <p:cNvPr id="233" name="Freeform 5">
                <a:extLst>
                  <a:ext uri="{FF2B5EF4-FFF2-40B4-BE49-F238E27FC236}">
                    <a16:creationId xmlns:a16="http://schemas.microsoft.com/office/drawing/2014/main" id="{ADEF55C7-5812-45FA-821A-3AE336BA6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7800" y="1380645"/>
                <a:ext cx="1964053" cy="1867502"/>
              </a:xfrm>
              <a:custGeom>
                <a:avLst/>
                <a:gdLst>
                  <a:gd name="T0" fmla="*/ 509 w 1492"/>
                  <a:gd name="T1" fmla="*/ 142 h 1418"/>
                  <a:gd name="T2" fmla="*/ 284 w 1492"/>
                  <a:gd name="T3" fmla="*/ 991 h 1418"/>
                  <a:gd name="T4" fmla="*/ 1138 w 1492"/>
                  <a:gd name="T5" fmla="*/ 1147 h 1418"/>
                  <a:gd name="T6" fmla="*/ 1207 w 1492"/>
                  <a:gd name="T7" fmla="*/ 431 h 1418"/>
                  <a:gd name="T8" fmla="*/ 509 w 1492"/>
                  <a:gd name="T9" fmla="*/ 142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2" h="1418">
                    <a:moveTo>
                      <a:pt x="509" y="142"/>
                    </a:moveTo>
                    <a:cubicBezTo>
                      <a:pt x="278" y="283"/>
                      <a:pt x="0" y="565"/>
                      <a:pt x="284" y="991"/>
                    </a:cubicBezTo>
                    <a:cubicBezTo>
                      <a:pt x="569" y="1418"/>
                      <a:pt x="978" y="1271"/>
                      <a:pt x="1138" y="1147"/>
                    </a:cubicBezTo>
                    <a:cubicBezTo>
                      <a:pt x="1299" y="1023"/>
                      <a:pt x="1492" y="822"/>
                      <a:pt x="1207" y="431"/>
                    </a:cubicBezTo>
                    <a:cubicBezTo>
                      <a:pt x="922" y="41"/>
                      <a:pt x="743" y="0"/>
                      <a:pt x="509" y="142"/>
                    </a:cubicBez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4" name="Freeform 6">
                <a:extLst>
                  <a:ext uri="{FF2B5EF4-FFF2-40B4-BE49-F238E27FC236}">
                    <a16:creationId xmlns:a16="http://schemas.microsoft.com/office/drawing/2014/main" id="{BCA53A5E-FEBE-4B32-ABAC-1B62346DF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0330" y="1428117"/>
                <a:ext cx="1750028" cy="1799915"/>
              </a:xfrm>
              <a:custGeom>
                <a:avLst/>
                <a:gdLst>
                  <a:gd name="T0" fmla="*/ 1008 w 1329"/>
                  <a:gd name="T1" fmla="*/ 173 h 1367"/>
                  <a:gd name="T2" fmla="*/ 185 w 1329"/>
                  <a:gd name="T3" fmla="*/ 479 h 1367"/>
                  <a:gd name="T4" fmla="*/ 549 w 1329"/>
                  <a:gd name="T5" fmla="*/ 1266 h 1367"/>
                  <a:gd name="T6" fmla="*/ 1174 w 1329"/>
                  <a:gd name="T7" fmla="*/ 910 h 1367"/>
                  <a:gd name="T8" fmla="*/ 1008 w 1329"/>
                  <a:gd name="T9" fmla="*/ 173 h 1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9" h="1367">
                    <a:moveTo>
                      <a:pt x="1008" y="173"/>
                    </a:moveTo>
                    <a:cubicBezTo>
                      <a:pt x="760" y="65"/>
                      <a:pt x="369" y="0"/>
                      <a:pt x="185" y="479"/>
                    </a:cubicBezTo>
                    <a:cubicBezTo>
                      <a:pt x="0" y="957"/>
                      <a:pt x="355" y="1206"/>
                      <a:pt x="549" y="1266"/>
                    </a:cubicBezTo>
                    <a:cubicBezTo>
                      <a:pt x="743" y="1326"/>
                      <a:pt x="1019" y="1367"/>
                      <a:pt x="1174" y="910"/>
                    </a:cubicBezTo>
                    <a:cubicBezTo>
                      <a:pt x="1329" y="453"/>
                      <a:pt x="1259" y="282"/>
                      <a:pt x="1008" y="173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5" name="Freeform 7">
                <a:extLst>
                  <a:ext uri="{FF2B5EF4-FFF2-40B4-BE49-F238E27FC236}">
                    <a16:creationId xmlns:a16="http://schemas.microsoft.com/office/drawing/2014/main" id="{0A8BA5C6-F905-48E1-982D-75DBB3887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4122" y="1627662"/>
                <a:ext cx="1861064" cy="1330022"/>
              </a:xfrm>
              <a:custGeom>
                <a:avLst/>
                <a:gdLst>
                  <a:gd name="T0" fmla="*/ 808 w 1414"/>
                  <a:gd name="T1" fmla="*/ 42 h 1010"/>
                  <a:gd name="T2" fmla="*/ 28 w 1414"/>
                  <a:gd name="T3" fmla="*/ 588 h 1010"/>
                  <a:gd name="T4" fmla="*/ 831 w 1414"/>
                  <a:gd name="T5" fmla="*/ 969 h 1010"/>
                  <a:gd name="T6" fmla="*/ 808 w 1414"/>
                  <a:gd name="T7" fmla="*/ 42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4" h="1010">
                    <a:moveTo>
                      <a:pt x="808" y="42"/>
                    </a:moveTo>
                    <a:cubicBezTo>
                      <a:pt x="423" y="0"/>
                      <a:pt x="55" y="386"/>
                      <a:pt x="28" y="588"/>
                    </a:cubicBezTo>
                    <a:cubicBezTo>
                      <a:pt x="0" y="790"/>
                      <a:pt x="248" y="1010"/>
                      <a:pt x="831" y="969"/>
                    </a:cubicBezTo>
                    <a:cubicBezTo>
                      <a:pt x="1414" y="927"/>
                      <a:pt x="1307" y="95"/>
                      <a:pt x="808" y="42"/>
                    </a:cubicBezTo>
                    <a:close/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E96FA703-DB9D-4D4A-A2AF-C5698F48CD6E}"/>
                  </a:ext>
                </a:extLst>
              </p:cNvPr>
              <p:cNvSpPr txBox="1"/>
              <p:nvPr/>
            </p:nvSpPr>
            <p:spPr>
              <a:xfrm>
                <a:off x="7685542" y="3604025"/>
                <a:ext cx="24996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Sprint meeting minutes</a:t>
                </a:r>
              </a:p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Presentation resource</a:t>
                </a:r>
              </a:p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Sprint explanation</a:t>
                </a:r>
              </a:p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General Architecture</a:t>
                </a:r>
              </a:p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Financial Architecture</a:t>
                </a:r>
              </a:p>
              <a:p>
                <a:pPr algn="ctr"/>
                <a:r>
                  <a:rPr 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Mock Up</a:t>
                </a: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B08C379-A5ED-46F0-9C14-27A7F7CCC3AE}"/>
                  </a:ext>
                </a:extLst>
              </p:cNvPr>
              <p:cNvSpPr txBox="1"/>
              <p:nvPr/>
            </p:nvSpPr>
            <p:spPr>
              <a:xfrm>
                <a:off x="8076311" y="3155381"/>
                <a:ext cx="161668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5D7F60"/>
                    </a:solidFill>
                    <a:latin typeface="+mj-lt"/>
                  </a:rPr>
                  <a:t>Scrum &amp; </a:t>
                </a:r>
              </a:p>
              <a:p>
                <a:pPr algn="ctr"/>
                <a:r>
                  <a:rPr lang="en-US" sz="1350" b="1" dirty="0">
                    <a:solidFill>
                      <a:srgbClr val="5D7F60"/>
                    </a:solidFill>
                    <a:latin typeface="+mj-lt"/>
                  </a:rPr>
                  <a:t>Project Managing</a:t>
                </a:r>
                <a:endParaRPr lang="en-US" sz="1350" dirty="0">
                  <a:latin typeface="+mj-lt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49A0D6-535D-41AF-B4AF-E6E75FC0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0981" y="1867544"/>
              <a:ext cx="578509" cy="578509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81F8CB4-3500-497C-BED0-FF43F9AA0D3F}"/>
              </a:ext>
            </a:extLst>
          </p:cNvPr>
          <p:cNvGrpSpPr/>
          <p:nvPr/>
        </p:nvGrpSpPr>
        <p:grpSpPr>
          <a:xfrm>
            <a:off x="2667223" y="6589915"/>
            <a:ext cx="1776113" cy="267317"/>
            <a:chOff x="1788160" y="6657014"/>
            <a:chExt cx="1788160" cy="1977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6468D2-F740-4720-A748-008855B14C75}"/>
                </a:ext>
              </a:extLst>
            </p:cNvPr>
            <p:cNvSpPr txBox="1"/>
            <p:nvPr/>
          </p:nvSpPr>
          <p:spPr>
            <a:xfrm>
              <a:off x="1788160" y="6657014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2960AC1-4E22-4DEC-8D64-CF01ACB7B1A4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0D5531D4-3DB5-4EA7-9F2F-3F9F847F1668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36726D6-004D-4F5F-9DDC-3455941D65D2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2F6F1B6B-68AC-494F-BAC2-1379FE67623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74ED9142-F7C4-4BE4-9728-A732A2E4773B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767BF41-B3C8-471E-ACC1-4773E98C0908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06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2685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02. Requirements</a:t>
            </a:r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778000" y="5482527"/>
            <a:ext cx="3761087" cy="849594"/>
            <a:chOff x="237939" y="4336767"/>
            <a:chExt cx="5540436" cy="109581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264328" y="4336767"/>
              <a:ext cx="14848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237939" y="4519544"/>
              <a:ext cx="5540436" cy="913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Sprint backlog tasks</a:t>
              </a:r>
            </a:p>
            <a:p>
              <a:pPr algn="ctr"/>
              <a:r>
                <a:rPr lang="en-US" altLang="ko-KR" sz="1100" spc="-150" dirty="0">
                  <a:solidFill>
                    <a:schemeClr val="bg2">
                      <a:lumMod val="9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https://github.com/jy-977/ICT-medictionary</a:t>
              </a:r>
              <a:endParaRPr lang="ko-KR" altLang="en-US" sz="2800" spc="-150" dirty="0">
                <a:solidFill>
                  <a:schemeClr val="bg2">
                    <a:lumMod val="9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242318" y="1556148"/>
            <a:ext cx="375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Product Backlog Items</a:t>
            </a:r>
            <a:endParaRPr lang="ko-KR" altLang="en-US" sz="2800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7302807-51A1-47D3-B481-376A1F0CD0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BD3D8F-6CE0-429C-B640-1CFCDBF33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778" y="1235724"/>
            <a:ext cx="4786622" cy="3991731"/>
          </a:xfrm>
          <a:prstGeom prst="rect">
            <a:avLst/>
          </a:prstGeom>
        </p:spPr>
      </p:pic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85E348-F865-4447-A8F9-259AD02F15C5}"/>
              </a:ext>
            </a:extLst>
          </p:cNvPr>
          <p:cNvCxnSpPr/>
          <p:nvPr/>
        </p:nvCxnSpPr>
        <p:spPr>
          <a:xfrm>
            <a:off x="8502840" y="2211147"/>
            <a:ext cx="100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699E61-4E1E-4052-8F78-D80064575152}"/>
              </a:ext>
            </a:extLst>
          </p:cNvPr>
          <p:cNvSpPr txBox="1"/>
          <p:nvPr/>
        </p:nvSpPr>
        <p:spPr>
          <a:xfrm>
            <a:off x="8315932" y="6052420"/>
            <a:ext cx="2161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chemeClr val="bg2">
                    <a:lumMod val="9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https://github.com/jy-977/ICT-medictionary</a:t>
            </a:r>
            <a:endParaRPr lang="ko-KR" altLang="en-US" sz="2800" spc="-15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56C11-3A33-4C12-8A19-3EB8C2F9D2BF}"/>
              </a:ext>
            </a:extLst>
          </p:cNvPr>
          <p:cNvSpPr/>
          <p:nvPr/>
        </p:nvSpPr>
        <p:spPr>
          <a:xfrm>
            <a:off x="5021397" y="1576089"/>
            <a:ext cx="617403" cy="365136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B5AC00A-E1AB-4ED4-B59C-D0208F05E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360"/>
          <a:stretch/>
        </p:blipFill>
        <p:spPr>
          <a:xfrm>
            <a:off x="7317087" y="2581590"/>
            <a:ext cx="4007180" cy="3339048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4926EA6C-1F67-44D2-AE85-EFAE46A0BAD2}"/>
              </a:ext>
            </a:extLst>
          </p:cNvPr>
          <p:cNvGrpSpPr/>
          <p:nvPr/>
        </p:nvGrpSpPr>
        <p:grpSpPr>
          <a:xfrm>
            <a:off x="2667223" y="6589915"/>
            <a:ext cx="1776113" cy="267317"/>
            <a:chOff x="1788160" y="6657014"/>
            <a:chExt cx="1788160" cy="19778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292A9F9-0F33-4A04-BD56-033B51D875F9}"/>
                </a:ext>
              </a:extLst>
            </p:cNvPr>
            <p:cNvSpPr txBox="1"/>
            <p:nvPr/>
          </p:nvSpPr>
          <p:spPr>
            <a:xfrm>
              <a:off x="1788160" y="6657014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EC2D6D39-193A-4CB9-8277-5BE4D6B05ABF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0161807-D6E6-472E-BC9F-42D4C5648E14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816A885-6116-4600-8684-31650FEC30B6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E057ABC-4A8F-4621-94C9-DCFBBE737C73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926C97E-EE3C-4DCD-BA9E-7E2035F04B96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03A7355-BF5F-4795-911E-20E2A9B2EF34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1E4171E-87EA-4F0C-9B91-7C45CB977B6C}"/>
              </a:ext>
            </a:extLst>
          </p:cNvPr>
          <p:cNvSpPr/>
          <p:nvPr/>
        </p:nvSpPr>
        <p:spPr>
          <a:xfrm>
            <a:off x="202032" y="1513327"/>
            <a:ext cx="6679187" cy="4182698"/>
          </a:xfrm>
          <a:prstGeom prst="rect">
            <a:avLst/>
          </a:prstGeom>
          <a:solidFill>
            <a:srgbClr val="60D95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770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03. Use cases &amp; User stories</a:t>
            </a:r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4F1BB2B-0C38-466B-82E9-1EF9BCB15127}"/>
              </a:ext>
            </a:extLst>
          </p:cNvPr>
          <p:cNvGrpSpPr/>
          <p:nvPr/>
        </p:nvGrpSpPr>
        <p:grpSpPr>
          <a:xfrm>
            <a:off x="3826842" y="6585503"/>
            <a:ext cx="1991251" cy="265027"/>
            <a:chOff x="1788160" y="6648440"/>
            <a:chExt cx="1894380" cy="2003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A63AE-875B-44F9-9734-EB5E0E1B2651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B2E28C5-F760-437B-B4FD-3287708E4AD3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5B2CE62-EA4D-4D10-AB43-370F01F19D0F}"/>
              </a:ext>
            </a:extLst>
          </p:cNvPr>
          <p:cNvGrpSpPr/>
          <p:nvPr/>
        </p:nvGrpSpPr>
        <p:grpSpPr>
          <a:xfrm>
            <a:off x="2667223" y="6589915"/>
            <a:ext cx="1776113" cy="267317"/>
            <a:chOff x="1788160" y="6657014"/>
            <a:chExt cx="1788160" cy="19778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CBDB92-3681-40EE-B30E-10384D0567BF}"/>
                </a:ext>
              </a:extLst>
            </p:cNvPr>
            <p:cNvSpPr txBox="1"/>
            <p:nvPr/>
          </p:nvSpPr>
          <p:spPr>
            <a:xfrm>
              <a:off x="1788160" y="6657014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CF8E1BB-0728-4402-85EC-3A1EC408A4E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89F5E35-72FA-4656-84DE-0727202699E6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2418A3-8C3C-4975-B8A3-52BD71078B96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9DC3487-D158-4953-BCB5-B0A82CF93CE8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EDC2D7E-996A-4EA6-998A-FF8C8C3E9AE7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706DDEB-2D93-42EE-BC4B-6258DC5619F9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6E4AAD-B0E0-4B90-B7A8-71CBE2C00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7" y="1747949"/>
            <a:ext cx="6671155" cy="41305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5A60D7-70D2-4307-9271-202F1025D9B1}"/>
              </a:ext>
            </a:extLst>
          </p:cNvPr>
          <p:cNvSpPr txBox="1"/>
          <p:nvPr/>
        </p:nvSpPr>
        <p:spPr>
          <a:xfrm>
            <a:off x="8063509" y="1553412"/>
            <a:ext cx="381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Use Case Scenario</a:t>
            </a:r>
            <a:endParaRPr lang="ko-KR" altLang="en-US" sz="3200" b="1" i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F95C50-D8A1-431C-B457-E74F42D691C3}"/>
              </a:ext>
            </a:extLst>
          </p:cNvPr>
          <p:cNvCxnSpPr/>
          <p:nvPr/>
        </p:nvCxnSpPr>
        <p:spPr>
          <a:xfrm>
            <a:off x="7827415" y="2191488"/>
            <a:ext cx="568773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A0CB13-C1C5-40CB-84BF-D1D42811C8AE}"/>
              </a:ext>
            </a:extLst>
          </p:cNvPr>
          <p:cNvGrpSpPr/>
          <p:nvPr/>
        </p:nvGrpSpPr>
        <p:grpSpPr>
          <a:xfrm>
            <a:off x="6692501" y="2443991"/>
            <a:ext cx="5805671" cy="784829"/>
            <a:chOff x="6675094" y="2302403"/>
            <a:chExt cx="5805671" cy="78482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F3A0F99-FD5E-46C7-84E7-0D7F02A8A9C4}"/>
                </a:ext>
              </a:extLst>
            </p:cNvPr>
            <p:cNvSpPr/>
            <p:nvPr/>
          </p:nvSpPr>
          <p:spPr>
            <a:xfrm>
              <a:off x="6675094" y="2359056"/>
              <a:ext cx="301598" cy="364933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5261FB1-CBD7-42C9-8DED-2B8B0A5189AD}"/>
                </a:ext>
              </a:extLst>
            </p:cNvPr>
            <p:cNvGrpSpPr/>
            <p:nvPr/>
          </p:nvGrpSpPr>
          <p:grpSpPr>
            <a:xfrm>
              <a:off x="6725135" y="2302403"/>
              <a:ext cx="5755630" cy="784829"/>
              <a:chOff x="6725135" y="2302403"/>
              <a:chExt cx="5755630" cy="78482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48719F-57C0-4992-B8FB-F292F4336F8D}"/>
                  </a:ext>
                </a:extLst>
              </p:cNvPr>
              <p:cNvSpPr txBox="1"/>
              <p:nvPr/>
            </p:nvSpPr>
            <p:spPr>
              <a:xfrm>
                <a:off x="6725135" y="2415967"/>
                <a:ext cx="17807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Sign up</a:t>
                </a:r>
                <a:endParaRPr lang="en-US" altLang="ko-KR" sz="4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B24BE3-226E-41B0-B6EE-72B4E4BC17EB}"/>
                  </a:ext>
                </a:extLst>
              </p:cNvPr>
              <p:cNvSpPr txBox="1"/>
              <p:nvPr/>
            </p:nvSpPr>
            <p:spPr>
              <a:xfrm>
                <a:off x="8116180" y="2302403"/>
                <a:ext cx="4364585" cy="784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The User would be able to sign up in the application.</a:t>
                </a:r>
              </a:p>
              <a:p>
                <a:r>
                  <a:rPr lang="en-US" altLang="ko-KR" sz="1500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Sign in page</a:t>
                </a:r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 : the user is verified </a:t>
                </a:r>
              </a:p>
              <a:p>
                <a:r>
                  <a:rPr lang="en-US" altLang="ko-KR" sz="1500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Display error</a:t>
                </a:r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 : fail to be verified</a:t>
                </a:r>
                <a:endParaRPr lang="en-US" altLang="ko-KR" sz="28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DCAFF3-72AB-4C2F-A9B2-BAE4F794437E}"/>
              </a:ext>
            </a:extLst>
          </p:cNvPr>
          <p:cNvGrpSpPr/>
          <p:nvPr/>
        </p:nvGrpSpPr>
        <p:grpSpPr>
          <a:xfrm>
            <a:off x="6692501" y="3376630"/>
            <a:ext cx="5805671" cy="553998"/>
            <a:chOff x="6725135" y="3104550"/>
            <a:chExt cx="5805671" cy="553998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E0D4AE4-038B-4538-B55E-25B7167DBAF3}"/>
                </a:ext>
              </a:extLst>
            </p:cNvPr>
            <p:cNvSpPr/>
            <p:nvPr/>
          </p:nvSpPr>
          <p:spPr>
            <a:xfrm>
              <a:off x="6725135" y="3161203"/>
              <a:ext cx="301598" cy="364933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6DE03CF-F9A7-499A-A8A6-803F4B835B45}"/>
                </a:ext>
              </a:extLst>
            </p:cNvPr>
            <p:cNvGrpSpPr/>
            <p:nvPr/>
          </p:nvGrpSpPr>
          <p:grpSpPr>
            <a:xfrm>
              <a:off x="6775176" y="3104550"/>
              <a:ext cx="5755630" cy="553998"/>
              <a:chOff x="6775176" y="3104550"/>
              <a:chExt cx="5755630" cy="55399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76A305-2570-4818-AB4F-5DB1C4224EE7}"/>
                  </a:ext>
                </a:extLst>
              </p:cNvPr>
              <p:cNvSpPr txBox="1"/>
              <p:nvPr/>
            </p:nvSpPr>
            <p:spPr>
              <a:xfrm>
                <a:off x="6775176" y="3218114"/>
                <a:ext cx="17807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Log in</a:t>
                </a:r>
                <a:endParaRPr lang="en-US" altLang="ko-KR" sz="4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4323C13-BEBA-4E7B-BEAF-0A0CBCF2056A}"/>
                  </a:ext>
                </a:extLst>
              </p:cNvPr>
              <p:cNvSpPr txBox="1"/>
              <p:nvPr/>
            </p:nvSpPr>
            <p:spPr>
              <a:xfrm>
                <a:off x="8166221" y="3104550"/>
                <a:ext cx="43645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User will be able to log in to application in this use case</a:t>
                </a:r>
              </a:p>
              <a:p>
                <a:r>
                  <a:rPr lang="en-US" altLang="ko-KR" sz="1500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Display error </a:t>
                </a:r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: fail to log in</a:t>
                </a:r>
                <a:endParaRPr lang="en-US" altLang="ko-KR" sz="28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B44830-6797-42BB-BC8F-63F067684711}"/>
              </a:ext>
            </a:extLst>
          </p:cNvPr>
          <p:cNvGrpSpPr/>
          <p:nvPr/>
        </p:nvGrpSpPr>
        <p:grpSpPr>
          <a:xfrm>
            <a:off x="6692501" y="4078438"/>
            <a:ext cx="5810612" cy="784830"/>
            <a:chOff x="6720193" y="3725137"/>
            <a:chExt cx="5810612" cy="78483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064332A-791E-42D9-B4A4-A8A18D33ACAF}"/>
                </a:ext>
              </a:extLst>
            </p:cNvPr>
            <p:cNvSpPr/>
            <p:nvPr/>
          </p:nvSpPr>
          <p:spPr>
            <a:xfrm>
              <a:off x="6720193" y="3780208"/>
              <a:ext cx="301598" cy="364933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E09C409-D611-414A-A51E-363DF43BC73D}"/>
                </a:ext>
              </a:extLst>
            </p:cNvPr>
            <p:cNvGrpSpPr/>
            <p:nvPr/>
          </p:nvGrpSpPr>
          <p:grpSpPr>
            <a:xfrm>
              <a:off x="6775176" y="3725137"/>
              <a:ext cx="5755629" cy="784830"/>
              <a:chOff x="6775176" y="3725137"/>
              <a:chExt cx="5755629" cy="78483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2C7C4C-A9DC-4138-9D98-A177F5AD5208}"/>
                  </a:ext>
                </a:extLst>
              </p:cNvPr>
              <p:cNvSpPr txBox="1"/>
              <p:nvPr/>
            </p:nvSpPr>
            <p:spPr>
              <a:xfrm>
                <a:off x="6775176" y="3826132"/>
                <a:ext cx="1881820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Search Pill</a:t>
                </a:r>
                <a:endParaRPr lang="en-US" altLang="ko-KR" sz="4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AF71CB-951B-4549-AEC7-8B710F16E42A}"/>
                  </a:ext>
                </a:extLst>
              </p:cNvPr>
              <p:cNvSpPr txBox="1"/>
              <p:nvPr/>
            </p:nvSpPr>
            <p:spPr>
              <a:xfrm>
                <a:off x="8166220" y="3725137"/>
                <a:ext cx="4364585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The user can access to all the available information.</a:t>
                </a:r>
              </a:p>
              <a:p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This use case include </a:t>
                </a:r>
                <a:r>
                  <a:rPr lang="en-US" altLang="ko-KR" sz="1500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Search By Characteristics, Search </a:t>
                </a:r>
              </a:p>
              <a:p>
                <a:r>
                  <a:rPr lang="en-US" altLang="ko-KR" sz="1500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By Name, Print info</a:t>
                </a:r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 cases</a:t>
                </a: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36B2BD-DC75-427D-A463-B1B290FF73B0}"/>
              </a:ext>
            </a:extLst>
          </p:cNvPr>
          <p:cNvGrpSpPr/>
          <p:nvPr/>
        </p:nvGrpSpPr>
        <p:grpSpPr>
          <a:xfrm>
            <a:off x="6692501" y="5011078"/>
            <a:ext cx="5810612" cy="554456"/>
            <a:chOff x="6720193" y="4505809"/>
            <a:chExt cx="5810612" cy="55445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AB11769-CED1-4247-B71F-4FED045725E5}"/>
                </a:ext>
              </a:extLst>
            </p:cNvPr>
            <p:cNvSpPr/>
            <p:nvPr/>
          </p:nvSpPr>
          <p:spPr>
            <a:xfrm>
              <a:off x="6720193" y="4561338"/>
              <a:ext cx="301598" cy="364934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816FEC9-5C41-49CD-A6FF-38B421D9549C}"/>
                </a:ext>
              </a:extLst>
            </p:cNvPr>
            <p:cNvSpPr txBox="1"/>
            <p:nvPr/>
          </p:nvSpPr>
          <p:spPr>
            <a:xfrm>
              <a:off x="6775176" y="4607262"/>
              <a:ext cx="1881820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Pill box</a:t>
              </a:r>
              <a:endParaRPr lang="en-US" altLang="ko-KR" sz="4000" b="1" i="1" spc="-150" dirty="0">
                <a:solidFill>
                  <a:schemeClr val="accent2">
                    <a:lumMod val="50000"/>
                  </a:schemeClr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326AD2-8AC1-4280-BBC7-048DBB485A62}"/>
                </a:ext>
              </a:extLst>
            </p:cNvPr>
            <p:cNvSpPr txBox="1"/>
            <p:nvPr/>
          </p:nvSpPr>
          <p:spPr>
            <a:xfrm>
              <a:off x="8166220" y="4506267"/>
              <a:ext cx="43645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The user can access to all the medicines they are taking. Moreover, They can </a:t>
              </a:r>
              <a:r>
                <a:rPr lang="en-US" altLang="ko-KR" sz="1500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Set alarm</a:t>
              </a:r>
              <a:r>
                <a:rPr lang="en-US" altLang="ko-KR" sz="1500" i="1" spc="-150" dirty="0">
                  <a:solidFill>
                    <a:schemeClr val="tx2">
                      <a:lumMod val="75000"/>
                    </a:schemeClr>
                  </a:solidFill>
                  <a:ea typeface="나눔스퀘어" panose="020B0600000101010101" pitchFamily="50" charset="-127"/>
                </a:rPr>
                <a:t>s based on the pills of pill box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5988EFC-92EE-477A-A899-1F32DC5C72A3}"/>
                </a:ext>
              </a:extLst>
            </p:cNvPr>
            <p:cNvSpPr/>
            <p:nvPr/>
          </p:nvSpPr>
          <p:spPr>
            <a:xfrm>
              <a:off x="6720193" y="4560880"/>
              <a:ext cx="301598" cy="364934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0CE1CF2-16C3-4CAE-969B-E29D95C1423F}"/>
                </a:ext>
              </a:extLst>
            </p:cNvPr>
            <p:cNvGrpSpPr/>
            <p:nvPr/>
          </p:nvGrpSpPr>
          <p:grpSpPr>
            <a:xfrm>
              <a:off x="6775176" y="4505809"/>
              <a:ext cx="5755629" cy="553998"/>
              <a:chOff x="6775176" y="4505809"/>
              <a:chExt cx="5755629" cy="553998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B8CFD0-0559-437F-8E26-2228853288C6}"/>
                  </a:ext>
                </a:extLst>
              </p:cNvPr>
              <p:cNvSpPr txBox="1"/>
              <p:nvPr/>
            </p:nvSpPr>
            <p:spPr>
              <a:xfrm>
                <a:off x="6775176" y="4606804"/>
                <a:ext cx="1881820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Pill box</a:t>
                </a:r>
                <a:endParaRPr lang="en-US" altLang="ko-KR" sz="4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1ED56F8-DC60-45E7-B931-D26B860CA6DE}"/>
                  </a:ext>
                </a:extLst>
              </p:cNvPr>
              <p:cNvSpPr txBox="1"/>
              <p:nvPr/>
            </p:nvSpPr>
            <p:spPr>
              <a:xfrm>
                <a:off x="8166220" y="4505809"/>
                <a:ext cx="43645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The user can access to all the medicines they are taking. Moreover, They can </a:t>
                </a:r>
                <a:r>
                  <a:rPr lang="en-US" altLang="ko-KR" sz="1500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Set alarm</a:t>
                </a:r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s based on the pills of pill box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EAA2E2B-A407-46D4-97A5-91401345F7C1}"/>
              </a:ext>
            </a:extLst>
          </p:cNvPr>
          <p:cNvGrpSpPr/>
          <p:nvPr/>
        </p:nvGrpSpPr>
        <p:grpSpPr>
          <a:xfrm>
            <a:off x="6692501" y="5713343"/>
            <a:ext cx="5810612" cy="553998"/>
            <a:chOff x="6717671" y="5173774"/>
            <a:chExt cx="5810612" cy="553998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2AAF6D91-89C9-41AE-95A0-F946DC2BA044}"/>
                </a:ext>
              </a:extLst>
            </p:cNvPr>
            <p:cNvSpPr/>
            <p:nvPr/>
          </p:nvSpPr>
          <p:spPr>
            <a:xfrm>
              <a:off x="6717671" y="5228845"/>
              <a:ext cx="301598" cy="364934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A04DF6F-141B-41C6-B7AC-ED81972F644D}"/>
                </a:ext>
              </a:extLst>
            </p:cNvPr>
            <p:cNvGrpSpPr/>
            <p:nvPr/>
          </p:nvGrpSpPr>
          <p:grpSpPr>
            <a:xfrm>
              <a:off x="6772654" y="5173774"/>
              <a:ext cx="5755629" cy="553998"/>
              <a:chOff x="6772654" y="5173774"/>
              <a:chExt cx="5755629" cy="553998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DF5365A-8739-4117-BB71-BA693CBD054B}"/>
                  </a:ext>
                </a:extLst>
              </p:cNvPr>
              <p:cNvSpPr txBox="1"/>
              <p:nvPr/>
            </p:nvSpPr>
            <p:spPr>
              <a:xfrm>
                <a:off x="6772654" y="5274769"/>
                <a:ext cx="18818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Notification</a:t>
                </a:r>
                <a:endParaRPr lang="en-US" altLang="ko-KR" sz="40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F4335E4-1450-4A07-8E9A-3691A41172DF}"/>
                  </a:ext>
                </a:extLst>
              </p:cNvPr>
              <p:cNvSpPr txBox="1"/>
              <p:nvPr/>
            </p:nvSpPr>
            <p:spPr>
              <a:xfrm>
                <a:off x="8163698" y="5173774"/>
                <a:ext cx="43645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The user can be warned when they have the medicines </a:t>
                </a:r>
              </a:p>
              <a:p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with conflicted ingredients and would get </a:t>
                </a:r>
                <a:r>
                  <a:rPr lang="en-US" altLang="ko-KR" sz="1500" i="1" spc="-150" dirty="0">
                    <a:solidFill>
                      <a:schemeClr val="accent2">
                        <a:lumMod val="50000"/>
                      </a:schemeClr>
                    </a:solidFill>
                    <a:ea typeface="나눔스퀘어" panose="020B0600000101010101" pitchFamily="50" charset="-127"/>
                  </a:rPr>
                  <a:t>caution</a:t>
                </a:r>
                <a:r>
                  <a:rPr lang="en-US" altLang="ko-KR" sz="1500" i="1" spc="-150" dirty="0">
                    <a:solidFill>
                      <a:schemeClr val="tx2">
                        <a:lumMod val="75000"/>
                      </a:schemeClr>
                    </a:solidFill>
                    <a:ea typeface="나눔스퀘어" panose="020B0600000101010101" pitchFamily="50" charset="-127"/>
                  </a:rPr>
                  <a:t>s for diet.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713D2EA-3573-4AE7-9658-E51E16AD6440}"/>
              </a:ext>
            </a:extLst>
          </p:cNvPr>
          <p:cNvGrpSpPr/>
          <p:nvPr/>
        </p:nvGrpSpPr>
        <p:grpSpPr>
          <a:xfrm>
            <a:off x="784537" y="4275623"/>
            <a:ext cx="5578163" cy="1155460"/>
            <a:chOff x="784537" y="4275623"/>
            <a:chExt cx="5578163" cy="115546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265C06E-5D87-4B58-B843-9D79C48F34A7}"/>
                </a:ext>
              </a:extLst>
            </p:cNvPr>
            <p:cNvSpPr/>
            <p:nvPr/>
          </p:nvSpPr>
          <p:spPr>
            <a:xfrm>
              <a:off x="1623236" y="4695628"/>
              <a:ext cx="4739464" cy="73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D98A94A-4C31-4CF6-8C52-C4A33BF84A36}"/>
                </a:ext>
              </a:extLst>
            </p:cNvPr>
            <p:cNvSpPr/>
            <p:nvPr/>
          </p:nvSpPr>
          <p:spPr>
            <a:xfrm>
              <a:off x="784537" y="4275623"/>
              <a:ext cx="1029023" cy="73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A8B46A-21F9-488D-B3A7-90BA6B942D27}"/>
              </a:ext>
            </a:extLst>
          </p:cNvPr>
          <p:cNvSpPr/>
          <p:nvPr/>
        </p:nvSpPr>
        <p:spPr>
          <a:xfrm>
            <a:off x="784538" y="3891221"/>
            <a:ext cx="301598" cy="688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B0AB4B2-1272-4850-8A1D-6975E729CF18}"/>
              </a:ext>
            </a:extLst>
          </p:cNvPr>
          <p:cNvGrpSpPr/>
          <p:nvPr/>
        </p:nvGrpSpPr>
        <p:grpSpPr>
          <a:xfrm>
            <a:off x="776928" y="3891221"/>
            <a:ext cx="5578163" cy="1539862"/>
            <a:chOff x="776928" y="3891221"/>
            <a:chExt cx="5578163" cy="1539862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24A284-09FE-485F-9BBF-BBC4B2ED0494}"/>
                </a:ext>
              </a:extLst>
            </p:cNvPr>
            <p:cNvGrpSpPr/>
            <p:nvPr/>
          </p:nvGrpSpPr>
          <p:grpSpPr>
            <a:xfrm>
              <a:off x="776928" y="4275623"/>
              <a:ext cx="5578163" cy="1155460"/>
              <a:chOff x="784537" y="4275623"/>
              <a:chExt cx="5578163" cy="1155460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4DDE9226-3F36-4F96-97E3-F9E3CE7D8466}"/>
                  </a:ext>
                </a:extLst>
              </p:cNvPr>
              <p:cNvSpPr/>
              <p:nvPr/>
            </p:nvSpPr>
            <p:spPr>
              <a:xfrm>
                <a:off x="1623236" y="4695628"/>
                <a:ext cx="4739464" cy="7354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9D1B46F-DB99-48DF-B347-2A3B22B93325}"/>
                  </a:ext>
                </a:extLst>
              </p:cNvPr>
              <p:cNvSpPr/>
              <p:nvPr/>
            </p:nvSpPr>
            <p:spPr>
              <a:xfrm>
                <a:off x="784537" y="4275623"/>
                <a:ext cx="1029023" cy="7354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1491C8B-E3E9-4F64-B286-41B1B7185704}"/>
                </a:ext>
              </a:extLst>
            </p:cNvPr>
            <p:cNvSpPr/>
            <p:nvPr/>
          </p:nvSpPr>
          <p:spPr>
            <a:xfrm>
              <a:off x="776929" y="3891221"/>
              <a:ext cx="301598" cy="688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8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770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03. Use cases &amp; User stories</a:t>
            </a:r>
            <a:endParaRPr lang="ko-KR" altLang="en-US" dirty="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18E863-5452-4F62-BC1B-7A59678FA805}"/>
              </a:ext>
            </a:extLst>
          </p:cNvPr>
          <p:cNvSpPr/>
          <p:nvPr/>
        </p:nvSpPr>
        <p:spPr>
          <a:xfrm flipV="1">
            <a:off x="1868012" y="201640"/>
            <a:ext cx="148621" cy="12812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4F1BB2B-0C38-466B-82E9-1EF9BCB15127}"/>
              </a:ext>
            </a:extLst>
          </p:cNvPr>
          <p:cNvGrpSpPr/>
          <p:nvPr/>
        </p:nvGrpSpPr>
        <p:grpSpPr>
          <a:xfrm>
            <a:off x="3826842" y="6585503"/>
            <a:ext cx="1991251" cy="265027"/>
            <a:chOff x="1788160" y="6648440"/>
            <a:chExt cx="1894380" cy="2003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A63AE-875B-44F9-9734-EB5E0E1B2651}"/>
                </a:ext>
              </a:extLst>
            </p:cNvPr>
            <p:cNvSpPr txBox="1"/>
            <p:nvPr/>
          </p:nvSpPr>
          <p:spPr>
            <a:xfrm>
              <a:off x="1788160" y="6648440"/>
              <a:ext cx="189438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 User cases &amp; User stories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B2E28C5-F760-437B-B4FD-3287708E4AD3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5B2CE62-EA4D-4D10-AB43-370F01F19D0F}"/>
              </a:ext>
            </a:extLst>
          </p:cNvPr>
          <p:cNvGrpSpPr/>
          <p:nvPr/>
        </p:nvGrpSpPr>
        <p:grpSpPr>
          <a:xfrm>
            <a:off x="2667223" y="6589915"/>
            <a:ext cx="1776113" cy="267317"/>
            <a:chOff x="1788160" y="6657014"/>
            <a:chExt cx="1788160" cy="19778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CBDB92-3681-40EE-B30E-10384D0567BF}"/>
                </a:ext>
              </a:extLst>
            </p:cNvPr>
            <p:cNvSpPr txBox="1"/>
            <p:nvPr/>
          </p:nvSpPr>
          <p:spPr>
            <a:xfrm>
              <a:off x="1788160" y="6657014"/>
              <a:ext cx="1189820" cy="19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 Requirements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CF8E1BB-0728-4402-85EC-3A1EC408A4E6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89F5E35-72FA-4656-84DE-0727202699E6}"/>
              </a:ext>
            </a:extLst>
          </p:cNvPr>
          <p:cNvGrpSpPr/>
          <p:nvPr/>
        </p:nvGrpSpPr>
        <p:grpSpPr>
          <a:xfrm>
            <a:off x="1392870" y="6587193"/>
            <a:ext cx="1603249" cy="346039"/>
            <a:chOff x="1788160" y="6648450"/>
            <a:chExt cx="1788160" cy="2616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2418A3-8C3C-4975-B8A3-52BD71078B96}"/>
                </a:ext>
              </a:extLst>
            </p:cNvPr>
            <p:cNvSpPr txBox="1"/>
            <p:nvPr/>
          </p:nvSpPr>
          <p:spPr>
            <a:xfrm>
              <a:off x="1788160" y="6648450"/>
              <a:ext cx="1337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 Sprint Planning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9DC3487-D158-4953-BCB5-B0A82CF93CE8}"/>
                </a:ext>
              </a:extLst>
            </p:cNvPr>
            <p:cNvCxnSpPr>
              <a:cxnSpLocks/>
            </p:cNvCxnSpPr>
            <p:nvPr/>
          </p:nvCxnSpPr>
          <p:spPr>
            <a:xfrm>
              <a:off x="1788160" y="6848803"/>
              <a:ext cx="178816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EDC2D7E-996A-4EA6-998A-FF8C8C3E9AE7}"/>
              </a:ext>
            </a:extLst>
          </p:cNvPr>
          <p:cNvSpPr txBox="1"/>
          <p:nvPr/>
        </p:nvSpPr>
        <p:spPr>
          <a:xfrm>
            <a:off x="0" y="658719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 Team Members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706DDEB-2D93-42EE-BC4B-6258DC5619F9}"/>
              </a:ext>
            </a:extLst>
          </p:cNvPr>
          <p:cNvCxnSpPr>
            <a:cxnSpLocks/>
          </p:cNvCxnSpPr>
          <p:nvPr/>
        </p:nvCxnSpPr>
        <p:spPr>
          <a:xfrm>
            <a:off x="0" y="6848803"/>
            <a:ext cx="13928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6B01952-DA0A-49A0-8FE6-373A5FFEEE57}"/>
              </a:ext>
            </a:extLst>
          </p:cNvPr>
          <p:cNvSpPr txBox="1"/>
          <p:nvPr/>
        </p:nvSpPr>
        <p:spPr>
          <a:xfrm>
            <a:off x="8063509" y="1553412"/>
            <a:ext cx="2571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User Stories</a:t>
            </a:r>
            <a:endParaRPr lang="ko-KR" altLang="en-US" sz="3200" b="1" i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192D6D4-9A81-464A-A9AA-F53F68DF2143}"/>
              </a:ext>
            </a:extLst>
          </p:cNvPr>
          <p:cNvCxnSpPr/>
          <p:nvPr/>
        </p:nvCxnSpPr>
        <p:spPr>
          <a:xfrm>
            <a:off x="7827415" y="2191488"/>
            <a:ext cx="568773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E886AD2-E6E8-4020-9222-CE8FA0AAC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68" y="1386273"/>
            <a:ext cx="5838825" cy="4848225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EA03E347-D08C-4E0D-A563-D9CC66EA9424}"/>
              </a:ext>
            </a:extLst>
          </p:cNvPr>
          <p:cNvSpPr txBox="1"/>
          <p:nvPr/>
        </p:nvSpPr>
        <p:spPr>
          <a:xfrm>
            <a:off x="8113347" y="2816917"/>
            <a:ext cx="3368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https://docs.google.com/document/d/178I4GFFEglWldp21qo7pgHYZH8e5FPbbvAqB-eMqFPQ/edit?usp=sharing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0D9023-0DB3-4BB5-88DB-75DA8B597C5C}"/>
              </a:ext>
            </a:extLst>
          </p:cNvPr>
          <p:cNvGrpSpPr/>
          <p:nvPr/>
        </p:nvGrpSpPr>
        <p:grpSpPr>
          <a:xfrm>
            <a:off x="883001" y="2114984"/>
            <a:ext cx="955040" cy="308294"/>
            <a:chOff x="7781932" y="3276084"/>
            <a:chExt cx="955040" cy="30829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925BFA7-8808-41D8-A4FE-CE711334C092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81EBD7-33CE-4259-82C5-7D699DB35409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A1F5F0-6CFF-4064-B0CC-072FC45B974D}"/>
              </a:ext>
            </a:extLst>
          </p:cNvPr>
          <p:cNvGrpSpPr/>
          <p:nvPr/>
        </p:nvGrpSpPr>
        <p:grpSpPr>
          <a:xfrm>
            <a:off x="291745" y="2604096"/>
            <a:ext cx="1546296" cy="316063"/>
            <a:chOff x="7781932" y="3718054"/>
            <a:chExt cx="1546296" cy="31606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64D6E04-1125-4AB5-88B1-15578040BD63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D63FF9-8BEC-44E6-AFE0-70796D59BB06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2AC5581D-C644-4FDB-9B57-84214AE521A5}"/>
              </a:ext>
            </a:extLst>
          </p:cNvPr>
          <p:cNvSpPr txBox="1"/>
          <p:nvPr/>
        </p:nvSpPr>
        <p:spPr>
          <a:xfrm>
            <a:off x="8063509" y="1549888"/>
            <a:ext cx="2571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User Stories</a:t>
            </a:r>
            <a:endParaRPr lang="ko-KR" altLang="en-US" sz="3200" b="1" i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CA1966-5A73-4F82-A7F5-CFBECCCB6D2D}"/>
              </a:ext>
            </a:extLst>
          </p:cNvPr>
          <p:cNvSpPr txBox="1"/>
          <p:nvPr/>
        </p:nvSpPr>
        <p:spPr>
          <a:xfrm>
            <a:off x="8089364" y="2416807"/>
            <a:ext cx="2419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ea typeface="+mj-ea"/>
              </a:rPr>
              <a:t>Want to see more?</a:t>
            </a:r>
            <a:endParaRPr lang="ko-KR" altLang="en-US" sz="2000" b="1" i="1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  <a:ea typeface="+mj-ea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51FDD0A-7178-43EB-BC6C-E9C16AEECC7F}"/>
              </a:ext>
            </a:extLst>
          </p:cNvPr>
          <p:cNvGrpSpPr/>
          <p:nvPr/>
        </p:nvGrpSpPr>
        <p:grpSpPr>
          <a:xfrm>
            <a:off x="883001" y="2974136"/>
            <a:ext cx="955040" cy="308294"/>
            <a:chOff x="7781932" y="3276084"/>
            <a:chExt cx="955040" cy="308294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2C50CC68-9BF9-4BEE-AC7C-68E8004C1463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4C1E94A-FD03-407A-B307-423D6F460890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C8808E6B-99DC-4BE2-9BE5-67A3C6A787DB}"/>
              </a:ext>
            </a:extLst>
          </p:cNvPr>
          <p:cNvGrpSpPr/>
          <p:nvPr/>
        </p:nvGrpSpPr>
        <p:grpSpPr>
          <a:xfrm>
            <a:off x="291745" y="3463248"/>
            <a:ext cx="1546296" cy="316063"/>
            <a:chOff x="7781932" y="3718054"/>
            <a:chExt cx="1546296" cy="316063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6722D242-7629-4429-9221-284A8718F822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0E26F19-4350-4395-A5C3-3A187401261E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710BC1A-C428-4E49-8C4E-58E9EF572A66}"/>
              </a:ext>
            </a:extLst>
          </p:cNvPr>
          <p:cNvGrpSpPr/>
          <p:nvPr/>
        </p:nvGrpSpPr>
        <p:grpSpPr>
          <a:xfrm>
            <a:off x="883001" y="3830181"/>
            <a:ext cx="955040" cy="308294"/>
            <a:chOff x="7781932" y="3276084"/>
            <a:chExt cx="955040" cy="308294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CF52864D-BAB1-4A7D-B130-9EC821114708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0DB38A6-908A-497B-8976-5A7CFAB33FB2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5E9ECEB-3A64-4D39-8B0E-FA4AF7232FE7}"/>
              </a:ext>
            </a:extLst>
          </p:cNvPr>
          <p:cNvGrpSpPr/>
          <p:nvPr/>
        </p:nvGrpSpPr>
        <p:grpSpPr>
          <a:xfrm>
            <a:off x="291745" y="4168854"/>
            <a:ext cx="1546296" cy="316063"/>
            <a:chOff x="7781932" y="3718054"/>
            <a:chExt cx="1546296" cy="316063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7F75F249-CB5D-448A-9E00-8CDC5EFDA51D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FA65A28-1599-452B-B0E8-FCFFF208B23B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C0E2DFD-2207-4440-A26C-13E6A80E6DF4}"/>
              </a:ext>
            </a:extLst>
          </p:cNvPr>
          <p:cNvGrpSpPr/>
          <p:nvPr/>
        </p:nvGrpSpPr>
        <p:grpSpPr>
          <a:xfrm>
            <a:off x="883001" y="4536422"/>
            <a:ext cx="955040" cy="308294"/>
            <a:chOff x="7781932" y="3276084"/>
            <a:chExt cx="955040" cy="308294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F6A91CC-E5EB-4980-A9D3-9F53BF54912C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635A008-F258-4A63-8A99-1B99F5BA74BB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4CF6990-00A5-498D-8C86-A16053BFED25}"/>
              </a:ext>
            </a:extLst>
          </p:cNvPr>
          <p:cNvGrpSpPr/>
          <p:nvPr/>
        </p:nvGrpSpPr>
        <p:grpSpPr>
          <a:xfrm>
            <a:off x="291745" y="4892225"/>
            <a:ext cx="1546296" cy="316063"/>
            <a:chOff x="7781932" y="3718054"/>
            <a:chExt cx="1546296" cy="316063"/>
          </a:xfrm>
        </p:grpSpPr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CF10B614-A2E0-41D1-BE13-71235841E591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C4B3B9B-C5A7-4F4B-9DF2-424780B1A602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C8350820-38ED-404F-90F8-08D17B5A6247}"/>
              </a:ext>
            </a:extLst>
          </p:cNvPr>
          <p:cNvGrpSpPr/>
          <p:nvPr/>
        </p:nvGrpSpPr>
        <p:grpSpPr>
          <a:xfrm>
            <a:off x="883001" y="5336809"/>
            <a:ext cx="955040" cy="308294"/>
            <a:chOff x="7781932" y="3276084"/>
            <a:chExt cx="955040" cy="308294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91A0D55-2B95-4720-94AB-39A537A0070A}"/>
                </a:ext>
              </a:extLst>
            </p:cNvPr>
            <p:cNvSpPr/>
            <p:nvPr/>
          </p:nvSpPr>
          <p:spPr>
            <a:xfrm>
              <a:off x="7781932" y="327608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866D712-7EEF-45CF-95CD-E8B66C0F5455}"/>
                </a:ext>
              </a:extLst>
            </p:cNvPr>
            <p:cNvSpPr txBox="1"/>
            <p:nvPr/>
          </p:nvSpPr>
          <p:spPr>
            <a:xfrm>
              <a:off x="7833360" y="3276601"/>
              <a:ext cx="903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User story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FBFF303-76AE-4876-96EE-626EEB213283}"/>
              </a:ext>
            </a:extLst>
          </p:cNvPr>
          <p:cNvGrpSpPr/>
          <p:nvPr/>
        </p:nvGrpSpPr>
        <p:grpSpPr>
          <a:xfrm>
            <a:off x="291745" y="5692612"/>
            <a:ext cx="1546296" cy="316063"/>
            <a:chOff x="7781932" y="3718054"/>
            <a:chExt cx="1546296" cy="316063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275FAD2-9A7F-4C3B-B983-79397B9DD1D0}"/>
                </a:ext>
              </a:extLst>
            </p:cNvPr>
            <p:cNvSpPr/>
            <p:nvPr/>
          </p:nvSpPr>
          <p:spPr>
            <a:xfrm>
              <a:off x="7781932" y="3718054"/>
              <a:ext cx="243346" cy="294449"/>
            </a:xfrm>
            <a:prstGeom prst="ellipse">
              <a:avLst/>
            </a:prstGeom>
            <a:solidFill>
              <a:srgbClr val="34AF27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21BB48F-132E-43B9-AE6B-0905C118DB06}"/>
                </a:ext>
              </a:extLst>
            </p:cNvPr>
            <p:cNvSpPr txBox="1"/>
            <p:nvPr/>
          </p:nvSpPr>
          <p:spPr>
            <a:xfrm>
              <a:off x="7822742" y="3726340"/>
              <a:ext cx="1505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spc="-150" dirty="0">
                  <a:solidFill>
                    <a:schemeClr val="accent2">
                      <a:lumMod val="50000"/>
                    </a:schemeClr>
                  </a:solidFill>
                  <a:ea typeface="나눔스퀘어" panose="020B0600000101010101" pitchFamily="50" charset="-127"/>
                </a:rPr>
                <a:t>Acceptance 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63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1989</Words>
  <Application>Microsoft Office PowerPoint</Application>
  <PresentationFormat>와이드스크린</PresentationFormat>
  <Paragraphs>423</Paragraphs>
  <Slides>29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Arial</vt:lpstr>
      <vt:lpstr>Arial Nova</vt:lpstr>
      <vt:lpstr>나눔스퀘어</vt:lpstr>
      <vt:lpstr>나눔스퀘어 Bold</vt:lpstr>
      <vt:lpstr>Chalkduster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정윤</cp:lastModifiedBy>
  <cp:revision>255</cp:revision>
  <dcterms:created xsi:type="dcterms:W3CDTF">2020-04-13T00:08:17Z</dcterms:created>
  <dcterms:modified xsi:type="dcterms:W3CDTF">2020-11-11T17:16:35Z</dcterms:modified>
</cp:coreProperties>
</file>